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3"/>
  </p:notesMasterIdLst>
  <p:handoutMasterIdLst>
    <p:handoutMasterId r:id="rId24"/>
  </p:handoutMasterIdLst>
  <p:sldIdLst>
    <p:sldId id="256" r:id="rId2"/>
    <p:sldId id="310" r:id="rId3"/>
    <p:sldId id="266" r:id="rId4"/>
    <p:sldId id="311" r:id="rId5"/>
    <p:sldId id="312" r:id="rId6"/>
    <p:sldId id="313" r:id="rId7"/>
    <p:sldId id="314" r:id="rId8"/>
    <p:sldId id="315" r:id="rId9"/>
    <p:sldId id="316" r:id="rId10"/>
    <p:sldId id="317" r:id="rId11"/>
    <p:sldId id="318" r:id="rId12"/>
    <p:sldId id="319" r:id="rId13"/>
    <p:sldId id="322" r:id="rId14"/>
    <p:sldId id="323" r:id="rId15"/>
    <p:sldId id="320" r:id="rId16"/>
    <p:sldId id="321" r:id="rId17"/>
    <p:sldId id="297" r:id="rId18"/>
    <p:sldId id="309" r:id="rId19"/>
    <p:sldId id="324" r:id="rId20"/>
    <p:sldId id="277" r:id="rId21"/>
    <p:sldId id="325" r:id="rId22"/>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817" autoAdjust="0"/>
    <p:restoredTop sz="88677" autoAdjust="0"/>
  </p:normalViewPr>
  <p:slideViewPr>
    <p:cSldViewPr snapToGrid="0">
      <p:cViewPr varScale="1">
        <p:scale>
          <a:sx n="61" d="100"/>
          <a:sy n="61" d="100"/>
        </p:scale>
        <p:origin x="90" y="1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9" d="100"/>
          <a:sy n="79" d="100"/>
        </p:scale>
        <p:origin x="310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47" tIns="48323" rIns="96647" bIns="48323" rtlCol="0"/>
          <a:lstStyle>
            <a:lvl1pPr algn="l">
              <a:defRPr sz="1200"/>
            </a:lvl1pPr>
          </a:lstStyle>
          <a:p>
            <a:endParaRPr lang="en-US" dirty="0"/>
          </a:p>
        </p:txBody>
      </p:sp>
      <p:sp>
        <p:nvSpPr>
          <p:cNvPr id="3" name="Date Placeholder 2"/>
          <p:cNvSpPr>
            <a:spLocks noGrp="1"/>
          </p:cNvSpPr>
          <p:nvPr>
            <p:ph type="dt" sz="quarter" idx="1"/>
          </p:nvPr>
        </p:nvSpPr>
        <p:spPr>
          <a:xfrm>
            <a:off x="4143587" y="0"/>
            <a:ext cx="3169920" cy="481727"/>
          </a:xfrm>
          <a:prstGeom prst="rect">
            <a:avLst/>
          </a:prstGeom>
        </p:spPr>
        <p:txBody>
          <a:bodyPr vert="horz" lIns="96647" tIns="48323" rIns="96647" bIns="48323" rtlCol="0"/>
          <a:lstStyle>
            <a:lvl1pPr algn="r">
              <a:defRPr sz="1200"/>
            </a:lvl1pPr>
          </a:lstStyle>
          <a:p>
            <a:fld id="{EC557CB9-02B0-43BE-827C-56D57FC2EC3A}" type="datetimeFigureOut">
              <a:rPr lang="en-US" smtClean="0"/>
              <a:t>11/30/2016</a:t>
            </a:fld>
            <a:endParaRPr lang="en-US" dirty="0"/>
          </a:p>
        </p:txBody>
      </p:sp>
      <p:sp>
        <p:nvSpPr>
          <p:cNvPr id="4" name="Footer Placeholder 3"/>
          <p:cNvSpPr>
            <a:spLocks noGrp="1"/>
          </p:cNvSpPr>
          <p:nvPr>
            <p:ph type="ftr" sz="quarter" idx="2"/>
          </p:nvPr>
        </p:nvSpPr>
        <p:spPr>
          <a:xfrm>
            <a:off x="0" y="9119475"/>
            <a:ext cx="3169920" cy="481726"/>
          </a:xfrm>
          <a:prstGeom prst="rect">
            <a:avLst/>
          </a:prstGeom>
        </p:spPr>
        <p:txBody>
          <a:bodyPr vert="horz" lIns="96647" tIns="48323" rIns="96647" bIns="483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5"/>
            <a:ext cx="3169920" cy="481726"/>
          </a:xfrm>
          <a:prstGeom prst="rect">
            <a:avLst/>
          </a:prstGeom>
        </p:spPr>
        <p:txBody>
          <a:bodyPr vert="horz" lIns="96647" tIns="48323" rIns="96647" bIns="48323" rtlCol="0" anchor="b"/>
          <a:lstStyle>
            <a:lvl1pPr algn="r">
              <a:defRPr sz="1200"/>
            </a:lvl1pPr>
          </a:lstStyle>
          <a:p>
            <a:fld id="{8173902E-1594-48A7-BBCE-4B70DFB8BAD1}" type="slidenum">
              <a:rPr lang="en-US" smtClean="0"/>
              <a:t>‹#›</a:t>
            </a:fld>
            <a:endParaRPr lang="en-US" dirty="0"/>
          </a:p>
        </p:txBody>
      </p:sp>
    </p:spTree>
    <p:extLst>
      <p:ext uri="{BB962C8B-B14F-4D97-AF65-F5344CB8AC3E}">
        <p14:creationId xmlns:p14="http://schemas.microsoft.com/office/powerpoint/2010/main" val="12237588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4143587" y="0"/>
            <a:ext cx="3169920" cy="481727"/>
          </a:xfrm>
          <a:prstGeom prst="rect">
            <a:avLst/>
          </a:prstGeom>
        </p:spPr>
        <p:txBody>
          <a:bodyPr vert="horz" lIns="96647" tIns="48323" rIns="96647" bIns="48323" rtlCol="0"/>
          <a:lstStyle>
            <a:lvl1pPr algn="r">
              <a:defRPr sz="1200"/>
            </a:lvl1pPr>
          </a:lstStyle>
          <a:p>
            <a:fld id="{2697A954-8DE5-4D6F-B9B3-978C86405D92}" type="datetimeFigureOut">
              <a:rPr lang="en-US" smtClean="0"/>
              <a:t>11/30/2016</a:t>
            </a:fld>
            <a:endParaRPr lang="en-US" dirty="0"/>
          </a:p>
        </p:txBody>
      </p:sp>
      <p:sp>
        <p:nvSpPr>
          <p:cNvPr id="4" name="Slide Image Placeholder 3"/>
          <p:cNvSpPr>
            <a:spLocks noGrp="1" noRot="1" noChangeAspect="1"/>
          </p:cNvSpPr>
          <p:nvPr>
            <p:ph type="sldImg" idx="2"/>
          </p:nvPr>
        </p:nvSpPr>
        <p:spPr>
          <a:xfrm>
            <a:off x="803275" y="546100"/>
            <a:ext cx="5759450" cy="3240088"/>
          </a:xfrm>
          <a:prstGeom prst="rect">
            <a:avLst/>
          </a:prstGeom>
          <a:noFill/>
          <a:ln w="12700">
            <a:solidFill>
              <a:prstClr val="black"/>
            </a:solidFill>
          </a:ln>
        </p:spPr>
        <p:txBody>
          <a:bodyPr vert="horz" lIns="96647" tIns="48323" rIns="96647" bIns="48323" rtlCol="0" anchor="ctr"/>
          <a:lstStyle/>
          <a:p>
            <a:endParaRPr lang="en-US" dirty="0"/>
          </a:p>
        </p:txBody>
      </p:sp>
      <p:sp>
        <p:nvSpPr>
          <p:cNvPr id="5" name="Notes Placeholder 4"/>
          <p:cNvSpPr>
            <a:spLocks noGrp="1"/>
          </p:cNvSpPr>
          <p:nvPr>
            <p:ph type="body" sz="quarter" idx="3"/>
          </p:nvPr>
        </p:nvSpPr>
        <p:spPr>
          <a:xfrm>
            <a:off x="322191" y="3849349"/>
            <a:ext cx="6728820" cy="5317273"/>
          </a:xfrm>
          <a:prstGeom prst="rect">
            <a:avLst/>
          </a:prstGeom>
        </p:spPr>
        <p:txBody>
          <a:bodyPr vert="horz" lIns="96647" tIns="48323" rIns="96647" bIns="483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4143587" y="9301969"/>
            <a:ext cx="3169920" cy="299232"/>
          </a:xfrm>
          <a:prstGeom prst="rect">
            <a:avLst/>
          </a:prstGeom>
        </p:spPr>
        <p:txBody>
          <a:bodyPr vert="horz" lIns="96647" tIns="48323" rIns="96647" bIns="48323" rtlCol="0" anchor="b"/>
          <a:lstStyle>
            <a:lvl1pPr algn="r">
              <a:defRPr sz="1200"/>
            </a:lvl1pPr>
          </a:lstStyle>
          <a:p>
            <a:fld id="{2943C99B-A237-4E46-A797-820F3F33125D}" type="slidenum">
              <a:rPr lang="en-US" smtClean="0"/>
              <a:t>‹#›</a:t>
            </a:fld>
            <a:endParaRPr lang="en-US" dirty="0"/>
          </a:p>
        </p:txBody>
      </p:sp>
    </p:spTree>
    <p:extLst>
      <p:ext uri="{BB962C8B-B14F-4D97-AF65-F5344CB8AC3E}">
        <p14:creationId xmlns:p14="http://schemas.microsoft.com/office/powerpoint/2010/main" val="22874766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7858">
              <a:defRPr/>
            </a:pPr>
            <a:endParaRPr lang="en-US" dirty="0"/>
          </a:p>
        </p:txBody>
      </p:sp>
      <p:sp>
        <p:nvSpPr>
          <p:cNvPr id="4" name="Slide Number Placeholder 3"/>
          <p:cNvSpPr>
            <a:spLocks noGrp="1"/>
          </p:cNvSpPr>
          <p:nvPr>
            <p:ph type="sldNum" sz="quarter" idx="10"/>
          </p:nvPr>
        </p:nvSpPr>
        <p:spPr/>
        <p:txBody>
          <a:bodyPr/>
          <a:lstStyle/>
          <a:p>
            <a:fld id="{2943C99B-A237-4E46-A797-820F3F33125D}" type="slidenum">
              <a:rPr lang="en-US" smtClean="0"/>
              <a:t>1</a:t>
            </a:fld>
            <a:endParaRPr lang="en-US" dirty="0"/>
          </a:p>
        </p:txBody>
      </p:sp>
    </p:spTree>
    <p:extLst>
      <p:ext uri="{BB962C8B-B14F-4D97-AF65-F5344CB8AC3E}">
        <p14:creationId xmlns:p14="http://schemas.microsoft.com/office/powerpoint/2010/main" val="512141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B8A93F-DE7E-4344-9C0C-329A316E927F}"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b="8505"/>
          <a:stretch/>
        </p:blipFill>
        <p:spPr>
          <a:xfrm>
            <a:off x="3166911" y="5060156"/>
            <a:ext cx="9443960" cy="1792058"/>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7AE0F-8D48-414E-8630-80228AF63D23}" type="datetime1">
              <a:rPr lang="en-US" smtClean="0"/>
              <a:t>11/30/2016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96382-A538-4497-BB2D-48E16228721C}"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969F9-4F3E-4424-BB75-4461C3D2D6AB}"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9DD67E-DA20-4CC3-9D10-C74AC58EAC06}"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73B150-DB65-4EAD-A48D-1C0DBFECF939}" type="datetime1">
              <a:rPr lang="en-US" smtClean="0"/>
              <a:t>11/30/2016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12DAA46-F542-47FD-9651-422EAF2B8FCB}" type="datetime1">
              <a:rPr lang="en-US" smtClean="0"/>
              <a:t>11/30/2016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38BCE7-759B-47CD-8DE5-ED42A382C0BC}"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988E85-8366-4AE3-9D9E-CD250F6C2A71}"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70801A4-12ED-439D-AEF9-C0A0E5B8308A}"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9ECF67-826C-4954-AA80-B7402D85BB0C}"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D1BF71-61BA-4B90-B06F-38792FB78DA9}" type="datetime1">
              <a:rPr lang="en-US" smtClean="0"/>
              <a:t>11/30/2016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341D6C-DC46-410C-874B-D688F55BF045}" type="datetime1">
              <a:rPr lang="en-US" smtClean="0"/>
              <a:t>11/30/2016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8831C08-55FE-47D4-8959-D20A82603A63}" type="datetime1">
              <a:rPr lang="en-US" smtClean="0"/>
              <a:t>11/30/2016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ACE38DD-8478-4160-A1D0-794A70EA383F}" type="datetime1">
              <a:rPr lang="en-US" smtClean="0"/>
              <a:t>11/30/2016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3D34C7BB-0608-4ADF-85C4-BC1F19A87A05}" type="datetime1">
              <a:rPr lang="en-US" smtClean="0"/>
              <a:t>11/30/2016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E8330-6D3A-435B-8DA6-79A123E8BDC4}" type="datetime1">
              <a:rPr lang="en-US" smtClean="0"/>
              <a:t>11/30/2016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85984A5-60D1-4B4E-A6DF-7932F284FCDB}" type="datetime1">
              <a:rPr lang="en-US" smtClean="0"/>
              <a:t>11/30/2016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4916" y="1450428"/>
            <a:ext cx="10507850" cy="3610303"/>
          </a:xfrm>
        </p:spPr>
        <p:txBody>
          <a:bodyPr/>
          <a:lstStyle/>
          <a:p>
            <a:pPr algn="ctr"/>
            <a:r>
              <a:rPr lang="en-US" sz="3600" dirty="0" smtClean="0">
                <a:solidFill>
                  <a:schemeClr val="tx1"/>
                </a:solidFill>
              </a:rPr>
              <a:t/>
            </a:r>
            <a:br>
              <a:rPr lang="en-US" sz="3600" dirty="0" smtClean="0">
                <a:solidFill>
                  <a:schemeClr val="tx1"/>
                </a:solidFill>
              </a:rPr>
            </a:br>
            <a:r>
              <a:rPr lang="en-US" sz="3600" dirty="0">
                <a:solidFill>
                  <a:schemeClr val="tx1"/>
                </a:solidFill>
              </a:rPr>
              <a:t/>
            </a:r>
            <a:br>
              <a:rPr lang="en-US" sz="3600" dirty="0">
                <a:solidFill>
                  <a:schemeClr val="tx1"/>
                </a:solidFill>
              </a:rPr>
            </a:br>
            <a:r>
              <a:rPr lang="en-US" sz="3600" dirty="0" smtClean="0">
                <a:solidFill>
                  <a:schemeClr val="tx1"/>
                </a:solidFill>
              </a:rPr>
              <a:t>MIPS </a:t>
            </a:r>
            <a:r>
              <a:rPr lang="en-US" sz="3600" dirty="0">
                <a:solidFill>
                  <a:schemeClr val="tx1"/>
                </a:solidFill>
              </a:rPr>
              <a:t>(Merit-based Incentive Payment System)</a:t>
            </a:r>
            <a:br>
              <a:rPr lang="en-US" sz="3600" dirty="0">
                <a:solidFill>
                  <a:schemeClr val="tx1"/>
                </a:solidFill>
              </a:rPr>
            </a:br>
            <a:r>
              <a:rPr lang="en-US" sz="3600" b="1" dirty="0">
                <a:solidFill>
                  <a:schemeClr val="tx1"/>
                </a:solidFill>
              </a:rPr>
              <a:t> </a:t>
            </a:r>
            <a:br>
              <a:rPr lang="en-US" sz="3600" b="1" dirty="0">
                <a:solidFill>
                  <a:schemeClr val="tx1"/>
                </a:solidFill>
              </a:rPr>
            </a:br>
            <a:r>
              <a:rPr lang="en-US" sz="3600" b="1" dirty="0" smtClean="0">
                <a:solidFill>
                  <a:schemeClr val="tx1"/>
                </a:solidFill>
              </a:rPr>
              <a:t>Resource Use/Cost</a:t>
            </a:r>
            <a:br>
              <a:rPr lang="en-US" sz="3600" b="1" dirty="0" smtClean="0">
                <a:solidFill>
                  <a:schemeClr val="tx1"/>
                </a:solidFill>
              </a:rPr>
            </a:br>
            <a:r>
              <a:rPr lang="en-US" sz="3600" b="1" dirty="0" smtClean="0">
                <a:solidFill>
                  <a:schemeClr val="tx1"/>
                </a:solidFill>
              </a:rPr>
              <a:t>Performance Category</a:t>
            </a:r>
            <a:r>
              <a:rPr lang="en-US" sz="3600" dirty="0" smtClean="0">
                <a:solidFill>
                  <a:schemeClr val="tx1"/>
                </a:solidFill>
              </a:rPr>
              <a:t/>
            </a:r>
            <a:br>
              <a:rPr lang="en-US" sz="3600" dirty="0" smtClean="0">
                <a:solidFill>
                  <a:schemeClr val="tx1"/>
                </a:solidFill>
              </a:rPr>
            </a:br>
            <a:r>
              <a:rPr lang="en-US" sz="4000" b="1" dirty="0" smtClean="0">
                <a:solidFill>
                  <a:schemeClr val="tx1"/>
                </a:solidFill>
              </a:rPr>
              <a:t/>
            </a:r>
            <a:br>
              <a:rPr lang="en-US" sz="4000" b="1" dirty="0" smtClean="0">
                <a:solidFill>
                  <a:schemeClr val="tx1"/>
                </a:solidFill>
              </a:rPr>
            </a:br>
            <a:endParaRPr lang="en-US" sz="4000" b="1" dirty="0">
              <a:solidFill>
                <a:schemeClr val="tx1"/>
              </a:solidFill>
            </a:endParaRPr>
          </a:p>
        </p:txBody>
      </p:sp>
      <p:sp>
        <p:nvSpPr>
          <p:cNvPr id="3" name="Subtitle 2"/>
          <p:cNvSpPr>
            <a:spLocks noGrp="1"/>
          </p:cNvSpPr>
          <p:nvPr>
            <p:ph type="subTitle" idx="1"/>
          </p:nvPr>
        </p:nvSpPr>
        <p:spPr/>
        <p:txBody>
          <a:bodyPr/>
          <a:lstStyle/>
          <a:p>
            <a:r>
              <a:rPr lang="en-US" dirty="0"/>
              <a:t>This presentation will begin at IT’S scheduled time: </a:t>
            </a:r>
            <a:r>
              <a:rPr lang="en-US" dirty="0" smtClean="0"/>
              <a:t>NOON</a:t>
            </a:r>
            <a:endParaRPr lang="en-US" dirty="0"/>
          </a:p>
          <a:p>
            <a:endParaRPr lang="en-US" dirty="0"/>
          </a:p>
        </p:txBody>
      </p:sp>
    </p:spTree>
    <p:extLst>
      <p:ext uri="{BB962C8B-B14F-4D97-AF65-F5344CB8AC3E}">
        <p14:creationId xmlns:p14="http://schemas.microsoft.com/office/powerpoint/2010/main" val="1316996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Spending per Beneficiary (MSPB)</a:t>
            </a:r>
            <a:br>
              <a:rPr lang="en-US" dirty="0"/>
            </a:br>
            <a:endParaRPr lang="en-US" dirty="0"/>
          </a:p>
        </p:txBody>
      </p:sp>
      <p:sp>
        <p:nvSpPr>
          <p:cNvPr id="3" name="Content Placeholder 2"/>
          <p:cNvSpPr>
            <a:spLocks noGrp="1"/>
          </p:cNvSpPr>
          <p:nvPr>
            <p:ph idx="1"/>
          </p:nvPr>
        </p:nvSpPr>
        <p:spPr>
          <a:xfrm>
            <a:off x="1103312" y="2052918"/>
            <a:ext cx="9680302" cy="4195481"/>
          </a:xfrm>
        </p:spPr>
        <p:txBody>
          <a:bodyPr>
            <a:normAutofit/>
          </a:bodyPr>
          <a:lstStyle/>
          <a:p>
            <a:r>
              <a:rPr lang="en-US" dirty="0"/>
              <a:t>The Medicare Spending Per Beneficiary (MSPB) Measure evaluates solo practitioners </a:t>
            </a:r>
            <a:r>
              <a:rPr lang="en-US" dirty="0" smtClean="0"/>
              <a:t>and groups </a:t>
            </a:r>
            <a:r>
              <a:rPr lang="en-US" dirty="0"/>
              <a:t>on their efficiency and is specialty-adjusted to account for their specialty mix. </a:t>
            </a:r>
            <a:r>
              <a:rPr lang="en-US" dirty="0" smtClean="0"/>
              <a:t>Specifically</a:t>
            </a:r>
            <a:r>
              <a:rPr lang="en-US" dirty="0"/>
              <a:t>, the MSPB Measure assesses the cost to Medicare of </a:t>
            </a:r>
            <a:r>
              <a:rPr lang="en-US" dirty="0" smtClean="0"/>
              <a:t>services </a:t>
            </a:r>
            <a:r>
              <a:rPr lang="en-US" dirty="0"/>
              <a:t>performed </a:t>
            </a:r>
            <a:r>
              <a:rPr lang="en-US" dirty="0" smtClean="0"/>
              <a:t>during </a:t>
            </a:r>
            <a:r>
              <a:rPr lang="en-US" dirty="0"/>
              <a:t>an MSPB episode, which comprises the period immediately prior to, during, </a:t>
            </a:r>
            <a:r>
              <a:rPr lang="en-US" dirty="0" smtClean="0"/>
              <a:t>and following </a:t>
            </a:r>
            <a:r>
              <a:rPr lang="en-US" dirty="0"/>
              <a:t>a patient’s hospital stay.</a:t>
            </a:r>
            <a:endParaRPr lang="en-US" dirty="0" smtClean="0"/>
          </a:p>
          <a:p>
            <a:r>
              <a:rPr lang="en-US" dirty="0" smtClean="0"/>
              <a:t>Minimum 35 </a:t>
            </a:r>
            <a:r>
              <a:rPr lang="en-US" dirty="0"/>
              <a:t>cases </a:t>
            </a:r>
          </a:p>
        </p:txBody>
      </p:sp>
      <p:sp>
        <p:nvSpPr>
          <p:cNvPr id="4" name="Slide Number Placeholder 3"/>
          <p:cNvSpPr>
            <a:spLocks noGrp="1"/>
          </p:cNvSpPr>
          <p:nvPr>
            <p:ph type="sldNum" sz="quarter" idx="12"/>
          </p:nvPr>
        </p:nvSpPr>
        <p:spPr/>
        <p:txBody>
          <a:bodyPr/>
          <a:lstStyle/>
          <a:p>
            <a:fld id="{D57F1E4F-1CFF-5643-939E-02111984F565}" type="slidenum">
              <a:rPr lang="en-US" smtClean="0"/>
              <a:t>10</a:t>
            </a:fld>
            <a:endParaRPr lang="en-US" dirty="0"/>
          </a:p>
        </p:txBody>
      </p:sp>
    </p:spTree>
    <p:extLst>
      <p:ext uri="{BB962C8B-B14F-4D97-AF65-F5344CB8AC3E}">
        <p14:creationId xmlns:p14="http://schemas.microsoft.com/office/powerpoint/2010/main" val="2493668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24289"/>
          </a:xfrm>
        </p:spPr>
        <p:txBody>
          <a:bodyPr/>
          <a:lstStyle/>
          <a:p>
            <a:r>
              <a:rPr lang="en-US" dirty="0" smtClean="0"/>
              <a:t>MSPB</a:t>
            </a:r>
            <a:endParaRPr lang="en-US" dirty="0"/>
          </a:p>
        </p:txBody>
      </p:sp>
      <p:sp>
        <p:nvSpPr>
          <p:cNvPr id="3" name="Content Placeholder 2"/>
          <p:cNvSpPr>
            <a:spLocks noGrp="1"/>
          </p:cNvSpPr>
          <p:nvPr>
            <p:ph idx="1"/>
          </p:nvPr>
        </p:nvSpPr>
        <p:spPr>
          <a:xfrm>
            <a:off x="788276" y="1418898"/>
            <a:ext cx="10402463" cy="4829502"/>
          </a:xfrm>
        </p:spPr>
        <p:txBody>
          <a:bodyPr/>
          <a:lstStyle/>
          <a:p>
            <a:r>
              <a:rPr lang="en-US" b="1" dirty="0"/>
              <a:t>Episode </a:t>
            </a:r>
            <a:r>
              <a:rPr lang="en-US" b="1" dirty="0" smtClean="0"/>
              <a:t>Definition: </a:t>
            </a:r>
            <a:r>
              <a:rPr lang="en-US" dirty="0"/>
              <a:t>An MSPB episode includes all Medicare Part A and Part B claims </a:t>
            </a:r>
            <a:r>
              <a:rPr lang="en-US" dirty="0" smtClean="0"/>
              <a:t>with a </a:t>
            </a:r>
            <a:r>
              <a:rPr lang="en-US" dirty="0"/>
              <a:t>start date falling between 3 days prior to an IPPS hospital admission (index admission) </a:t>
            </a:r>
            <a:r>
              <a:rPr lang="en-US" dirty="0" smtClean="0"/>
              <a:t>through 30 </a:t>
            </a:r>
            <a:r>
              <a:rPr lang="en-US" dirty="0"/>
              <a:t>days post-hospital discharge. An episode includes the 30 days after a hospital discharge </a:t>
            </a:r>
            <a:r>
              <a:rPr lang="en-US" dirty="0" smtClean="0"/>
              <a:t>in order </a:t>
            </a:r>
            <a:r>
              <a:rPr lang="en-US" dirty="0"/>
              <a:t>to emphasize the importance of care transitions and care coordination in improving </a:t>
            </a:r>
            <a:r>
              <a:rPr lang="en-US" dirty="0" smtClean="0"/>
              <a:t>patient care</a:t>
            </a:r>
            <a:r>
              <a:rPr lang="en-US" dirty="0"/>
              <a:t>. </a:t>
            </a:r>
            <a:endParaRPr lang="en-US" dirty="0" smtClean="0"/>
          </a:p>
          <a:p>
            <a:r>
              <a:rPr lang="en-US" b="1" dirty="0" smtClean="0"/>
              <a:t>Attribution: </a:t>
            </a:r>
            <a:r>
              <a:rPr lang="en-US" dirty="0"/>
              <a:t>Each MSPB episode is attributed to the one TIN responsible for the plurality </a:t>
            </a:r>
            <a:r>
              <a:rPr lang="en-US" dirty="0" smtClean="0"/>
              <a:t>of Part </a:t>
            </a:r>
            <a:r>
              <a:rPr lang="en-US" dirty="0"/>
              <a:t>B carrier (PB) services, as measured by Medicare allowed amounts, performed by </a:t>
            </a:r>
            <a:r>
              <a:rPr lang="en-US" dirty="0" smtClean="0"/>
              <a:t>EPs during </a:t>
            </a:r>
            <a:r>
              <a:rPr lang="en-US" dirty="0"/>
              <a:t>the episode’s index hospitalization.</a:t>
            </a:r>
          </a:p>
        </p:txBody>
      </p:sp>
      <p:sp>
        <p:nvSpPr>
          <p:cNvPr id="4" name="Slide Number Placeholder 3"/>
          <p:cNvSpPr>
            <a:spLocks noGrp="1"/>
          </p:cNvSpPr>
          <p:nvPr>
            <p:ph type="sldNum" sz="quarter" idx="12"/>
          </p:nvPr>
        </p:nvSpPr>
        <p:spPr/>
        <p:txBody>
          <a:bodyPr/>
          <a:lstStyle/>
          <a:p>
            <a:fld id="{D57F1E4F-1CFF-5643-939E-02111984F565}" type="slidenum">
              <a:rPr lang="en-US" smtClean="0"/>
              <a:t>11</a:t>
            </a:fld>
            <a:endParaRPr lang="en-US" dirty="0"/>
          </a:p>
        </p:txBody>
      </p:sp>
    </p:spTree>
    <p:extLst>
      <p:ext uri="{BB962C8B-B14F-4D97-AF65-F5344CB8AC3E}">
        <p14:creationId xmlns:p14="http://schemas.microsoft.com/office/powerpoint/2010/main" val="1585176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5820"/>
          </a:xfrm>
        </p:spPr>
        <p:txBody>
          <a:bodyPr/>
          <a:lstStyle/>
          <a:p>
            <a:r>
              <a:rPr lang="en-US" dirty="0"/>
              <a:t>Episode Based Measures</a:t>
            </a:r>
            <a:br>
              <a:rPr lang="en-US" dirty="0"/>
            </a:br>
            <a:endParaRPr lang="en-US" dirty="0"/>
          </a:p>
        </p:txBody>
      </p:sp>
      <p:sp>
        <p:nvSpPr>
          <p:cNvPr id="3" name="Content Placeholder 2"/>
          <p:cNvSpPr>
            <a:spLocks noGrp="1"/>
          </p:cNvSpPr>
          <p:nvPr>
            <p:ph idx="1"/>
          </p:nvPr>
        </p:nvSpPr>
        <p:spPr>
          <a:xfrm>
            <a:off x="646111" y="1418898"/>
            <a:ext cx="10544627" cy="4829502"/>
          </a:xfrm>
        </p:spPr>
        <p:txBody>
          <a:bodyPr/>
          <a:lstStyle/>
          <a:p>
            <a:r>
              <a:rPr lang="en-US" dirty="0" smtClean="0"/>
              <a:t>In lieu of using the total per capita cost measures for populations with specific conditions that are used for the VBM.</a:t>
            </a:r>
          </a:p>
          <a:p>
            <a:r>
              <a:rPr lang="en-US" dirty="0" smtClean="0"/>
              <a:t>There are episode based measures for a variety of conditions and procedures that are high cost, have high variability in resource use, or are for high impact conditions.</a:t>
            </a:r>
          </a:p>
          <a:p>
            <a:r>
              <a:rPr lang="en-US" dirty="0" smtClean="0"/>
              <a:t>These measures include Medicare Part A and Part B payments for services determined to be related to the triggering condition or procedure. </a:t>
            </a:r>
          </a:p>
          <a:p>
            <a:r>
              <a:rPr lang="en-US" dirty="0" smtClean="0"/>
              <a:t>Minimum of 20 cases</a:t>
            </a:r>
          </a:p>
          <a:p>
            <a:r>
              <a:rPr lang="en-US" dirty="0" smtClean="0"/>
              <a:t>Episode based measures each have different attribution methodologies. Attributing episodes to the clinician with the highest Part B charges is not necessarily appropriate in all cases, particularly for a procedure episode.</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12</a:t>
            </a:fld>
            <a:endParaRPr lang="en-US" dirty="0"/>
          </a:p>
        </p:txBody>
      </p:sp>
    </p:spTree>
    <p:extLst>
      <p:ext uri="{BB962C8B-B14F-4D97-AF65-F5344CB8AC3E}">
        <p14:creationId xmlns:p14="http://schemas.microsoft.com/office/powerpoint/2010/main" val="2980455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670" y="295729"/>
            <a:ext cx="9926870" cy="933981"/>
          </a:xfrm>
        </p:spPr>
        <p:txBody>
          <a:bodyPr/>
          <a:lstStyle/>
          <a:p>
            <a:r>
              <a:rPr lang="en-US" dirty="0" smtClean="0"/>
              <a:t>Attribution – Acute Condition Episode</a:t>
            </a:r>
            <a:endParaRPr lang="en-US" dirty="0"/>
          </a:p>
        </p:txBody>
      </p:sp>
      <p:sp>
        <p:nvSpPr>
          <p:cNvPr id="3" name="Content Placeholder 2"/>
          <p:cNvSpPr>
            <a:spLocks noGrp="1"/>
          </p:cNvSpPr>
          <p:nvPr>
            <p:ph idx="1"/>
          </p:nvPr>
        </p:nvSpPr>
        <p:spPr>
          <a:xfrm>
            <a:off x="772510" y="1355834"/>
            <a:ext cx="10418229" cy="4892565"/>
          </a:xfrm>
        </p:spPr>
        <p:txBody>
          <a:bodyPr/>
          <a:lstStyle/>
          <a:p>
            <a:pPr marL="0" indent="0">
              <a:buNone/>
            </a:pPr>
            <a:r>
              <a:rPr lang="en-US" dirty="0"/>
              <a:t>Acute condition episode-based measures would be attributed to all MIPS eligible clinicians that bill at least 30 percent of inpatient evaluation and management (IP E&amp;M) visits during the initial treatment, or “trigger event,” that opened the episode. E&amp;M visits during the episode's trigger event represent services directly related to the management of the beneficiary's acute condition episode. MIPS eligible clinicians that bill at least 30 percent of IP E&amp;M visits are therefore likely to have been responsible for the oversight of care for the beneficiary during the episode. </a:t>
            </a:r>
          </a:p>
        </p:txBody>
      </p:sp>
      <p:sp>
        <p:nvSpPr>
          <p:cNvPr id="4" name="Slide Number Placeholder 3"/>
          <p:cNvSpPr>
            <a:spLocks noGrp="1"/>
          </p:cNvSpPr>
          <p:nvPr>
            <p:ph type="sldNum" sz="quarter" idx="12"/>
          </p:nvPr>
        </p:nvSpPr>
        <p:spPr/>
        <p:txBody>
          <a:bodyPr/>
          <a:lstStyle/>
          <a:p>
            <a:fld id="{D57F1E4F-1CFF-5643-939E-02111984F565}" type="slidenum">
              <a:rPr lang="en-US" smtClean="0"/>
              <a:t>13</a:t>
            </a:fld>
            <a:endParaRPr lang="en-US" dirty="0"/>
          </a:p>
        </p:txBody>
      </p:sp>
    </p:spTree>
    <p:extLst>
      <p:ext uri="{BB962C8B-B14F-4D97-AF65-F5344CB8AC3E}">
        <p14:creationId xmlns:p14="http://schemas.microsoft.com/office/powerpoint/2010/main" val="3404454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5820"/>
          </a:xfrm>
        </p:spPr>
        <p:txBody>
          <a:bodyPr/>
          <a:lstStyle/>
          <a:p>
            <a:r>
              <a:rPr lang="en-US" dirty="0"/>
              <a:t>Attribution – </a:t>
            </a:r>
            <a:r>
              <a:rPr lang="en-US" dirty="0" smtClean="0"/>
              <a:t>Procedure Episode</a:t>
            </a:r>
            <a:endParaRPr lang="en-US" dirty="0"/>
          </a:p>
        </p:txBody>
      </p:sp>
      <p:sp>
        <p:nvSpPr>
          <p:cNvPr id="3" name="Content Placeholder 2"/>
          <p:cNvSpPr>
            <a:spLocks noGrp="1"/>
          </p:cNvSpPr>
          <p:nvPr>
            <p:ph idx="1"/>
          </p:nvPr>
        </p:nvSpPr>
        <p:spPr>
          <a:xfrm>
            <a:off x="646111" y="1639614"/>
            <a:ext cx="10232095" cy="4608785"/>
          </a:xfrm>
        </p:spPr>
        <p:txBody>
          <a:bodyPr/>
          <a:lstStyle/>
          <a:p>
            <a:r>
              <a:rPr lang="en-US" dirty="0"/>
              <a:t>For inpatient procedural episodes, the trigger event is defined as the IP stay that triggered the episode plus the day before the admission to the IP hospital. </a:t>
            </a:r>
            <a:endParaRPr lang="en-US" dirty="0" smtClean="0"/>
          </a:p>
          <a:p>
            <a:r>
              <a:rPr lang="en-US" dirty="0" smtClean="0"/>
              <a:t>For </a:t>
            </a:r>
            <a:r>
              <a:rPr lang="en-US" dirty="0"/>
              <a:t>outpatient procedural </a:t>
            </a:r>
            <a:r>
              <a:rPr lang="en-US" dirty="0" smtClean="0"/>
              <a:t>episodes, </a:t>
            </a:r>
            <a:r>
              <a:rPr lang="en-US" dirty="0"/>
              <a:t>the trigger event is defined as the day of the triggering claim plus the day before and 2 days after the trigger date. </a:t>
            </a:r>
            <a:r>
              <a:rPr lang="en-US" dirty="0" smtClean="0"/>
              <a:t>OR the </a:t>
            </a:r>
            <a:r>
              <a:rPr lang="en-US" dirty="0"/>
              <a:t>trigger event is defined as only the day of the triggering claim. </a:t>
            </a:r>
          </a:p>
        </p:txBody>
      </p:sp>
      <p:sp>
        <p:nvSpPr>
          <p:cNvPr id="4" name="Slide Number Placeholder 3"/>
          <p:cNvSpPr>
            <a:spLocks noGrp="1"/>
          </p:cNvSpPr>
          <p:nvPr>
            <p:ph type="sldNum" sz="quarter" idx="12"/>
          </p:nvPr>
        </p:nvSpPr>
        <p:spPr/>
        <p:txBody>
          <a:bodyPr/>
          <a:lstStyle/>
          <a:p>
            <a:fld id="{D57F1E4F-1CFF-5643-939E-02111984F565}" type="slidenum">
              <a:rPr lang="en-US" smtClean="0"/>
              <a:t>14</a:t>
            </a:fld>
            <a:endParaRPr lang="en-US" dirty="0"/>
          </a:p>
        </p:txBody>
      </p:sp>
    </p:spTree>
    <p:extLst>
      <p:ext uri="{BB962C8B-B14F-4D97-AF65-F5344CB8AC3E}">
        <p14:creationId xmlns:p14="http://schemas.microsoft.com/office/powerpoint/2010/main" val="1329821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92758"/>
          </a:xfrm>
        </p:spPr>
        <p:txBody>
          <a:bodyPr/>
          <a:lstStyle/>
          <a:p>
            <a:r>
              <a:rPr lang="en-US" dirty="0"/>
              <a:t>2017 Episode Based Measures</a:t>
            </a:r>
            <a:br>
              <a:rPr lang="en-US" dirty="0"/>
            </a:br>
            <a:endParaRPr lang="en-US" dirty="0"/>
          </a:p>
        </p:txBody>
      </p:sp>
      <p:sp>
        <p:nvSpPr>
          <p:cNvPr id="3" name="Content Placeholder 2"/>
          <p:cNvSpPr>
            <a:spLocks noGrp="1"/>
          </p:cNvSpPr>
          <p:nvPr>
            <p:ph idx="1"/>
          </p:nvPr>
        </p:nvSpPr>
        <p:spPr>
          <a:xfrm>
            <a:off x="646112" y="1245476"/>
            <a:ext cx="10720826" cy="5002923"/>
          </a:xfrm>
        </p:spPr>
        <p:txBody>
          <a:bodyPr>
            <a:normAutofit fontScale="92500" lnSpcReduction="20000"/>
          </a:bodyPr>
          <a:lstStyle/>
          <a:p>
            <a:r>
              <a:rPr lang="en-US" b="1" dirty="0"/>
              <a:t>Mastectomy</a:t>
            </a:r>
            <a:r>
              <a:rPr lang="en-US" dirty="0"/>
              <a:t> (formerly titled “Mastectomy for Breast Cancer”)—Mastectomy is triggered by a patient's claim with any of the interventions assigned as Mastectomy trigger codes. Mastectomy can triggered by either an ICD procedure code, or CPT codes in any setting (e.g. hospital, surgical center)</a:t>
            </a:r>
          </a:p>
          <a:p>
            <a:r>
              <a:rPr lang="en-US" b="1" dirty="0"/>
              <a:t>Aortic/Mitral Valve Surgery</a:t>
            </a:r>
            <a:r>
              <a:rPr lang="en-US" dirty="0"/>
              <a:t>—Open</a:t>
            </a:r>
            <a:r>
              <a:rPr lang="en-US" b="1" dirty="0"/>
              <a:t> </a:t>
            </a:r>
            <a:r>
              <a:rPr lang="en-US" dirty="0"/>
              <a:t>heart valve surgery (Valve) episode is triggered by a patient claim with any of Valve trigger codes</a:t>
            </a:r>
          </a:p>
          <a:p>
            <a:r>
              <a:rPr lang="en-US" b="1" dirty="0"/>
              <a:t>Coronary Artery Bypass Graft (CABG)</a:t>
            </a:r>
            <a:r>
              <a:rPr lang="en-US" dirty="0"/>
              <a:t>—Coronary Artery Bypass Grafting (CABG) episode is triggered by an inpatient hospital claim with any of CABG trigger codes for coronary bypass. CABG generally is limited to facilities with a Cardiac Care Unit (CCU); hence there are no episodes or comparisons in other settings</a:t>
            </a:r>
          </a:p>
          <a:p>
            <a:r>
              <a:rPr lang="en-US" b="1" dirty="0"/>
              <a:t>Hip/Femur Fracture or Dislocation Treatment, Inpatient (IP)-Based</a:t>
            </a:r>
            <a:r>
              <a:rPr lang="en-US" dirty="0"/>
              <a:t>—Fracture/dislocation</a:t>
            </a:r>
            <a:r>
              <a:rPr lang="en-US" b="1" dirty="0"/>
              <a:t> </a:t>
            </a:r>
            <a:r>
              <a:rPr lang="en-US" dirty="0"/>
              <a:t>of hip/femur (HipFxTx) episode is triggered by a patient claim with any of the interventions assigned as HipFxTx trigger codes. HipFxTx can be triggered by either an ICD procedure code or CPT codes in any setting</a:t>
            </a:r>
          </a:p>
          <a:p>
            <a:r>
              <a:rPr lang="en-US" b="1" dirty="0"/>
              <a:t>Cholecystectomy and Common Duct Exploration</a:t>
            </a:r>
            <a:r>
              <a:rPr lang="en-US" dirty="0"/>
              <a:t>—Episodes</a:t>
            </a:r>
            <a:r>
              <a:rPr lang="en-US" b="1" dirty="0"/>
              <a:t> </a:t>
            </a:r>
            <a:r>
              <a:rPr lang="en-US" dirty="0"/>
              <a:t>are triggered by the presence of a trigger CPT/HCPCS code on a claim when the code is the highest cost service for a patient on a given day. Medical condition episodes are triggered by IP stays with specified MS-DRGs</a:t>
            </a:r>
          </a:p>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15</a:t>
            </a:fld>
            <a:endParaRPr lang="en-US" dirty="0"/>
          </a:p>
        </p:txBody>
      </p:sp>
    </p:spTree>
    <p:extLst>
      <p:ext uri="{BB962C8B-B14F-4D97-AF65-F5344CB8AC3E}">
        <p14:creationId xmlns:p14="http://schemas.microsoft.com/office/powerpoint/2010/main" val="1545781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5820"/>
          </a:xfrm>
        </p:spPr>
        <p:txBody>
          <a:bodyPr/>
          <a:lstStyle/>
          <a:p>
            <a:r>
              <a:rPr lang="en-US" dirty="0"/>
              <a:t>2017 Episode Based </a:t>
            </a:r>
            <a:r>
              <a:rPr lang="en-US" dirty="0" smtClean="0"/>
              <a:t>Measures </a:t>
            </a:r>
            <a:r>
              <a:rPr lang="en-US" sz="3200" dirty="0" smtClean="0"/>
              <a:t>cont.</a:t>
            </a:r>
            <a:endParaRPr lang="en-US" sz="3200" dirty="0"/>
          </a:p>
        </p:txBody>
      </p:sp>
      <p:sp>
        <p:nvSpPr>
          <p:cNvPr id="3" name="Content Placeholder 2"/>
          <p:cNvSpPr>
            <a:spLocks noGrp="1"/>
          </p:cNvSpPr>
          <p:nvPr>
            <p:ph idx="1"/>
          </p:nvPr>
        </p:nvSpPr>
        <p:spPr>
          <a:xfrm>
            <a:off x="646111" y="1308538"/>
            <a:ext cx="10544627" cy="4939861"/>
          </a:xfrm>
        </p:spPr>
        <p:txBody>
          <a:bodyPr>
            <a:normAutofit fontScale="92500" lnSpcReduction="20000"/>
          </a:bodyPr>
          <a:lstStyle/>
          <a:p>
            <a:r>
              <a:rPr lang="en-US" b="1" dirty="0"/>
              <a:t>Colonoscopy and Biopsy</a:t>
            </a:r>
            <a:r>
              <a:rPr lang="en-US" dirty="0"/>
              <a:t>—Episodes are triggered by the presence of a trigger CPT/HCPCS code on a claim when the code is the highest cost service for a patient on a given day. Medical condition episodes are triggered by IP stays with specified MS-DRGs</a:t>
            </a:r>
          </a:p>
          <a:p>
            <a:r>
              <a:rPr lang="en-US" b="1" dirty="0"/>
              <a:t>Transurethral Resection of the Prostate (TURP) for Benign Prostatic Hyperplasia</a:t>
            </a:r>
            <a:r>
              <a:rPr lang="en-US" dirty="0"/>
              <a:t>—For procedural episodes, treatment services are defined as the services attributable to the MIPS eligible clinician or group managing the patient's care for the episode's health condition</a:t>
            </a:r>
          </a:p>
          <a:p>
            <a:r>
              <a:rPr lang="en-US" b="1" dirty="0"/>
              <a:t>Lens and Cataract Procedures</a:t>
            </a:r>
            <a:r>
              <a:rPr lang="en-US" dirty="0"/>
              <a:t>—Procedural</a:t>
            </a:r>
            <a:r>
              <a:rPr lang="en-US" b="1" dirty="0"/>
              <a:t> </a:t>
            </a:r>
            <a:r>
              <a:rPr lang="en-US" dirty="0"/>
              <a:t>episodes are triggered by the presence of a trigger CPT/HCPCS code on a claim when the code is the highest cost service for a patient on a given day</a:t>
            </a:r>
          </a:p>
          <a:p>
            <a:r>
              <a:rPr lang="en-US" b="1" dirty="0"/>
              <a:t>Hip Replacement or Repair</a:t>
            </a:r>
            <a:r>
              <a:rPr lang="en-US" dirty="0"/>
              <a:t>—Procedural episodes are triggered by the presence of a trigger CPT/HCPCS code on a claim when the code is the highest cost service for a patient on a given day</a:t>
            </a:r>
          </a:p>
          <a:p>
            <a:r>
              <a:rPr lang="en-US" b="1" dirty="0"/>
              <a:t>Knee Arthroplasty (Replacement)</a:t>
            </a:r>
            <a:r>
              <a:rPr lang="en-US" dirty="0"/>
              <a:t>—Procedural episodes are triggered by the presence of a trigger CPT/HCPCS code on a claim when the code is the highest cost service for a patient on a given day.</a:t>
            </a:r>
          </a:p>
        </p:txBody>
      </p:sp>
      <p:sp>
        <p:nvSpPr>
          <p:cNvPr id="4" name="Slide Number Placeholder 3"/>
          <p:cNvSpPr>
            <a:spLocks noGrp="1"/>
          </p:cNvSpPr>
          <p:nvPr>
            <p:ph type="sldNum" sz="quarter" idx="12"/>
          </p:nvPr>
        </p:nvSpPr>
        <p:spPr/>
        <p:txBody>
          <a:bodyPr/>
          <a:lstStyle/>
          <a:p>
            <a:fld id="{D57F1E4F-1CFF-5643-939E-02111984F565}" type="slidenum">
              <a:rPr lang="en-US" smtClean="0"/>
              <a:t>16</a:t>
            </a:fld>
            <a:endParaRPr lang="en-US" dirty="0"/>
          </a:p>
        </p:txBody>
      </p:sp>
    </p:spTree>
    <p:extLst>
      <p:ext uri="{BB962C8B-B14F-4D97-AF65-F5344CB8AC3E}">
        <p14:creationId xmlns:p14="http://schemas.microsoft.com/office/powerpoint/2010/main" val="2962719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Final Rule Comment Period</a:t>
            </a:r>
            <a:br>
              <a:rPr lang="en-US" dirty="0" smtClean="0"/>
            </a:br>
            <a:endParaRPr lang="en-US" dirty="0"/>
          </a:p>
        </p:txBody>
      </p:sp>
      <p:sp>
        <p:nvSpPr>
          <p:cNvPr id="5" name="Content Placeholder 4"/>
          <p:cNvSpPr>
            <a:spLocks noGrp="1"/>
          </p:cNvSpPr>
          <p:nvPr>
            <p:ph idx="1"/>
          </p:nvPr>
        </p:nvSpPr>
        <p:spPr>
          <a:xfrm>
            <a:off x="646112" y="1441103"/>
            <a:ext cx="10544627" cy="5184983"/>
          </a:xfrm>
        </p:spPr>
        <p:txBody>
          <a:bodyPr>
            <a:normAutofit fontScale="85000" lnSpcReduction="20000"/>
          </a:bodyPr>
          <a:lstStyle/>
          <a:p>
            <a:pPr marL="0" indent="0">
              <a:buNone/>
            </a:pPr>
            <a:r>
              <a:rPr lang="en-US" dirty="0"/>
              <a:t> To be assured consideration, comments must be received at one of the </a:t>
            </a:r>
            <a:r>
              <a:rPr lang="en-US" dirty="0" smtClean="0"/>
              <a:t>addresses provided </a:t>
            </a:r>
            <a:r>
              <a:rPr lang="en-US" dirty="0"/>
              <a:t>below, no later than 5 p.m. on </a:t>
            </a:r>
            <a:r>
              <a:rPr lang="en-US" b="1" dirty="0"/>
              <a:t>December 19, </a:t>
            </a:r>
            <a:r>
              <a:rPr lang="en-US" b="1" dirty="0" smtClean="0"/>
              <a:t>2016.</a:t>
            </a:r>
          </a:p>
          <a:p>
            <a:r>
              <a:rPr lang="en-US" dirty="0" smtClean="0"/>
              <a:t>Electronically</a:t>
            </a:r>
            <a:r>
              <a:rPr lang="en-US" dirty="0"/>
              <a:t>. You may submit electronic comments on this regulation </a:t>
            </a:r>
            <a:r>
              <a:rPr lang="en-US" dirty="0" smtClean="0"/>
              <a:t>to 	http</a:t>
            </a:r>
            <a:r>
              <a:rPr lang="en-US" dirty="0"/>
              <a:t>://www.regulations.gov. </a:t>
            </a:r>
            <a:endParaRPr lang="en-US" dirty="0" smtClean="0"/>
          </a:p>
          <a:p>
            <a:r>
              <a:rPr lang="en-US" dirty="0" smtClean="0"/>
              <a:t>By </a:t>
            </a:r>
            <a:r>
              <a:rPr lang="en-US" dirty="0"/>
              <a:t>regular mail. You may mail written comments to the following address ONLY:</a:t>
            </a:r>
          </a:p>
          <a:p>
            <a:pPr marL="0" indent="0">
              <a:lnSpc>
                <a:spcPct val="120000"/>
              </a:lnSpc>
              <a:spcBef>
                <a:spcPts val="0"/>
              </a:spcBef>
              <a:buNone/>
            </a:pPr>
            <a:r>
              <a:rPr lang="en-US" dirty="0" smtClean="0"/>
              <a:t>	Centers </a:t>
            </a:r>
            <a:r>
              <a:rPr lang="en-US" dirty="0"/>
              <a:t>for Medicare &amp; Medicaid Services,</a:t>
            </a:r>
          </a:p>
          <a:p>
            <a:pPr marL="0" indent="0">
              <a:lnSpc>
                <a:spcPct val="120000"/>
              </a:lnSpc>
              <a:spcBef>
                <a:spcPts val="0"/>
              </a:spcBef>
              <a:buNone/>
            </a:pPr>
            <a:r>
              <a:rPr lang="en-US" dirty="0" smtClean="0"/>
              <a:t>	Department </a:t>
            </a:r>
            <a:r>
              <a:rPr lang="en-US" dirty="0"/>
              <a:t>of Health and Human Services,</a:t>
            </a:r>
          </a:p>
          <a:p>
            <a:pPr marL="0" indent="0">
              <a:lnSpc>
                <a:spcPct val="120000"/>
              </a:lnSpc>
              <a:spcBef>
                <a:spcPts val="0"/>
              </a:spcBef>
              <a:buNone/>
            </a:pPr>
            <a:r>
              <a:rPr lang="en-US" dirty="0" smtClean="0"/>
              <a:t>	Attention</a:t>
            </a:r>
            <a:r>
              <a:rPr lang="en-US" dirty="0"/>
              <a:t>: CMS-5517-FC,</a:t>
            </a:r>
          </a:p>
          <a:p>
            <a:pPr marL="0" indent="0">
              <a:lnSpc>
                <a:spcPct val="120000"/>
              </a:lnSpc>
              <a:spcBef>
                <a:spcPts val="0"/>
              </a:spcBef>
              <a:buNone/>
            </a:pPr>
            <a:r>
              <a:rPr lang="en-US" dirty="0" smtClean="0"/>
              <a:t>	P.O</a:t>
            </a:r>
            <a:r>
              <a:rPr lang="en-US" dirty="0"/>
              <a:t>. Box 8013,</a:t>
            </a:r>
          </a:p>
          <a:p>
            <a:pPr marL="0" indent="0">
              <a:lnSpc>
                <a:spcPct val="120000"/>
              </a:lnSpc>
              <a:spcBef>
                <a:spcPts val="0"/>
              </a:spcBef>
              <a:buNone/>
            </a:pPr>
            <a:r>
              <a:rPr lang="en-US" dirty="0" smtClean="0"/>
              <a:t>	Baltimore</a:t>
            </a:r>
            <a:r>
              <a:rPr lang="en-US" dirty="0"/>
              <a:t>, MD 21244-8013.</a:t>
            </a:r>
          </a:p>
          <a:p>
            <a:pPr marL="0" indent="0">
              <a:buNone/>
            </a:pPr>
            <a:r>
              <a:rPr lang="en-US" dirty="0"/>
              <a:t>Please allow sufficient time for mailed comments to be received before the close of </a:t>
            </a:r>
            <a:r>
              <a:rPr lang="en-US" dirty="0" smtClean="0"/>
              <a:t>the comment </a:t>
            </a:r>
            <a:r>
              <a:rPr lang="en-US" dirty="0"/>
              <a:t>period.</a:t>
            </a:r>
          </a:p>
          <a:p>
            <a:r>
              <a:rPr lang="en-US" dirty="0" smtClean="0"/>
              <a:t>By </a:t>
            </a:r>
            <a:r>
              <a:rPr lang="en-US" dirty="0"/>
              <a:t>express or overnight mail. You may send written comments to the </a:t>
            </a:r>
            <a:r>
              <a:rPr lang="en-US" dirty="0" smtClean="0"/>
              <a:t>following address </a:t>
            </a:r>
            <a:r>
              <a:rPr lang="en-US" dirty="0"/>
              <a:t>ONLY</a:t>
            </a:r>
            <a:r>
              <a:rPr lang="en-US" dirty="0" smtClean="0"/>
              <a:t>:</a:t>
            </a:r>
          </a:p>
          <a:p>
            <a:pPr marL="0" indent="0">
              <a:lnSpc>
                <a:spcPct val="120000"/>
              </a:lnSpc>
              <a:spcBef>
                <a:spcPts val="0"/>
              </a:spcBef>
              <a:buNone/>
            </a:pPr>
            <a:r>
              <a:rPr lang="en-US" dirty="0" smtClean="0"/>
              <a:t>	Centers </a:t>
            </a:r>
            <a:r>
              <a:rPr lang="en-US" dirty="0"/>
              <a:t>for Medicare &amp; Medicaid Services,</a:t>
            </a:r>
          </a:p>
          <a:p>
            <a:pPr marL="0" indent="0">
              <a:lnSpc>
                <a:spcPct val="120000"/>
              </a:lnSpc>
              <a:spcBef>
                <a:spcPts val="0"/>
              </a:spcBef>
              <a:buNone/>
            </a:pPr>
            <a:r>
              <a:rPr lang="en-US" dirty="0" smtClean="0"/>
              <a:t>	Department </a:t>
            </a:r>
            <a:r>
              <a:rPr lang="en-US" dirty="0"/>
              <a:t>of Health and Human Services,</a:t>
            </a:r>
          </a:p>
          <a:p>
            <a:pPr marL="0" indent="0">
              <a:lnSpc>
                <a:spcPct val="120000"/>
              </a:lnSpc>
              <a:spcBef>
                <a:spcPts val="0"/>
              </a:spcBef>
              <a:buNone/>
            </a:pPr>
            <a:r>
              <a:rPr lang="en-US" dirty="0" smtClean="0"/>
              <a:t>	Attention</a:t>
            </a:r>
            <a:r>
              <a:rPr lang="en-US" dirty="0"/>
              <a:t>: CMS-5517-FC,</a:t>
            </a:r>
          </a:p>
          <a:p>
            <a:pPr marL="0" indent="0">
              <a:lnSpc>
                <a:spcPct val="120000"/>
              </a:lnSpc>
              <a:spcBef>
                <a:spcPts val="0"/>
              </a:spcBef>
              <a:buNone/>
            </a:pPr>
            <a:r>
              <a:rPr lang="en-US" dirty="0" smtClean="0"/>
              <a:t>	Mail </a:t>
            </a:r>
            <a:r>
              <a:rPr lang="en-US" dirty="0"/>
              <a:t>Stop C4-26-05,</a:t>
            </a:r>
          </a:p>
          <a:p>
            <a:pPr marL="0" indent="0">
              <a:lnSpc>
                <a:spcPct val="120000"/>
              </a:lnSpc>
              <a:spcBef>
                <a:spcPts val="0"/>
              </a:spcBef>
              <a:buNone/>
            </a:pPr>
            <a:r>
              <a:rPr lang="en-US" dirty="0" smtClean="0"/>
              <a:t>	7500 </a:t>
            </a:r>
            <a:r>
              <a:rPr lang="en-US" dirty="0"/>
              <a:t>Security Boulevard,</a:t>
            </a:r>
          </a:p>
          <a:p>
            <a:pPr marL="0" indent="0">
              <a:lnSpc>
                <a:spcPct val="120000"/>
              </a:lnSpc>
              <a:spcBef>
                <a:spcPts val="0"/>
              </a:spcBef>
              <a:buNone/>
            </a:pPr>
            <a:r>
              <a:rPr lang="en-US" dirty="0" smtClean="0"/>
              <a:t>	Baltimore</a:t>
            </a:r>
            <a:r>
              <a:rPr lang="en-US" dirty="0"/>
              <a:t>, MD 21244-1850</a:t>
            </a:r>
          </a:p>
        </p:txBody>
      </p:sp>
      <p:sp>
        <p:nvSpPr>
          <p:cNvPr id="3" name="Slide Number Placeholder 2"/>
          <p:cNvSpPr>
            <a:spLocks noGrp="1"/>
          </p:cNvSpPr>
          <p:nvPr>
            <p:ph type="sldNum" sz="quarter" idx="12"/>
          </p:nvPr>
        </p:nvSpPr>
        <p:spPr/>
        <p:txBody>
          <a:bodyPr/>
          <a:lstStyle/>
          <a:p>
            <a:fld id="{D57F1E4F-1CFF-5643-939E-02111984F565}" type="slidenum">
              <a:rPr lang="en-US" smtClean="0"/>
              <a:t>17</a:t>
            </a:fld>
            <a:endParaRPr lang="en-US" dirty="0"/>
          </a:p>
        </p:txBody>
      </p:sp>
    </p:spTree>
    <p:extLst>
      <p:ext uri="{BB962C8B-B14F-4D97-AF65-F5344CB8AC3E}">
        <p14:creationId xmlns:p14="http://schemas.microsoft.com/office/powerpoint/2010/main" val="2630020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Help!</a:t>
            </a:r>
            <a:endParaRPr lang="en-US" dirty="0"/>
          </a:p>
        </p:txBody>
      </p:sp>
      <p:sp>
        <p:nvSpPr>
          <p:cNvPr id="3" name="Content Placeholder 2"/>
          <p:cNvSpPr>
            <a:spLocks noGrp="1"/>
          </p:cNvSpPr>
          <p:nvPr>
            <p:ph idx="1"/>
          </p:nvPr>
        </p:nvSpPr>
        <p:spPr/>
        <p:txBody>
          <a:bodyPr>
            <a:normAutofit/>
          </a:bodyPr>
          <a:lstStyle/>
          <a:p>
            <a:r>
              <a:rPr lang="en-US" sz="3200" dirty="0" smtClean="0"/>
              <a:t>Call QPP Service Center:</a:t>
            </a:r>
          </a:p>
          <a:p>
            <a:pPr marL="0" indent="0">
              <a:buNone/>
            </a:pPr>
            <a:r>
              <a:rPr lang="en-US" sz="3200" dirty="0" smtClean="0"/>
              <a:t>	1-866-288-8292</a:t>
            </a:r>
          </a:p>
          <a:p>
            <a:pPr marL="0" indent="0">
              <a:buNone/>
            </a:pPr>
            <a:r>
              <a:rPr lang="en-US" sz="3200" dirty="0" smtClean="0"/>
              <a:t>	</a:t>
            </a:r>
            <a:r>
              <a:rPr lang="en-US" sz="2800" dirty="0" smtClean="0"/>
              <a:t>Available: Monday – Friday 8am-8pm </a:t>
            </a:r>
          </a:p>
          <a:p>
            <a:r>
              <a:rPr lang="en-US" sz="3200" dirty="0" smtClean="0"/>
              <a:t>Send Questions:</a:t>
            </a:r>
          </a:p>
          <a:p>
            <a:pPr marL="0" indent="0">
              <a:buNone/>
            </a:pPr>
            <a:r>
              <a:rPr lang="en-US" sz="3200" dirty="0" smtClean="0"/>
              <a:t>	QPP@CMS.hhs.gov</a:t>
            </a:r>
            <a:endParaRPr lang="en-US" sz="3200" dirty="0"/>
          </a:p>
        </p:txBody>
      </p:sp>
      <p:sp>
        <p:nvSpPr>
          <p:cNvPr id="4" name="Slide Number Placeholder 3"/>
          <p:cNvSpPr>
            <a:spLocks noGrp="1"/>
          </p:cNvSpPr>
          <p:nvPr>
            <p:ph type="sldNum" sz="quarter" idx="12"/>
          </p:nvPr>
        </p:nvSpPr>
        <p:spPr/>
        <p:txBody>
          <a:bodyPr/>
          <a:lstStyle/>
          <a:p>
            <a:fld id="{D57F1E4F-1CFF-5643-939E-02111984F565}" type="slidenum">
              <a:rPr lang="en-US" smtClean="0"/>
              <a:t>18</a:t>
            </a:fld>
            <a:endParaRPr lang="en-US" dirty="0"/>
          </a:p>
        </p:txBody>
      </p:sp>
    </p:spTree>
    <p:extLst>
      <p:ext uri="{BB962C8B-B14F-4D97-AF65-F5344CB8AC3E}">
        <p14:creationId xmlns:p14="http://schemas.microsoft.com/office/powerpoint/2010/main" val="1752529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24289"/>
          </a:xfrm>
        </p:spPr>
        <p:txBody>
          <a:bodyPr/>
          <a:lstStyle/>
          <a:p>
            <a:r>
              <a:rPr lang="en-US" dirty="0" smtClean="0"/>
              <a:t>Obtain your EIDM/QRUR </a:t>
            </a:r>
            <a:endParaRPr lang="en-US" dirty="0"/>
          </a:p>
        </p:txBody>
      </p:sp>
      <p:pic>
        <p:nvPicPr>
          <p:cNvPr id="5" name="Content Placeholder 4"/>
          <p:cNvPicPr>
            <a:picLocks noGrp="1" noChangeAspect="1"/>
          </p:cNvPicPr>
          <p:nvPr>
            <p:ph idx="1"/>
          </p:nvPr>
        </p:nvPicPr>
        <p:blipFill>
          <a:blip r:embed="rId2"/>
          <a:stretch>
            <a:fillRect/>
          </a:stretch>
        </p:blipFill>
        <p:spPr>
          <a:xfrm>
            <a:off x="1789705" y="1418897"/>
            <a:ext cx="8797158" cy="3657246"/>
          </a:xfrm>
          <a:prstGeom prst="rect">
            <a:avLst/>
          </a:prstGeom>
        </p:spPr>
      </p:pic>
      <p:sp>
        <p:nvSpPr>
          <p:cNvPr id="4" name="Slide Number Placeholder 3"/>
          <p:cNvSpPr>
            <a:spLocks noGrp="1"/>
          </p:cNvSpPr>
          <p:nvPr>
            <p:ph type="sldNum" sz="quarter" idx="12"/>
          </p:nvPr>
        </p:nvSpPr>
        <p:spPr/>
        <p:txBody>
          <a:bodyPr/>
          <a:lstStyle/>
          <a:p>
            <a:fld id="{D57F1E4F-1CFF-5643-939E-02111984F565}" type="slidenum">
              <a:rPr lang="en-US" smtClean="0"/>
              <a:t>19</a:t>
            </a:fld>
            <a:endParaRPr lang="en-US" dirty="0"/>
          </a:p>
        </p:txBody>
      </p:sp>
      <p:sp>
        <p:nvSpPr>
          <p:cNvPr id="6" name="Right Arrow 5"/>
          <p:cNvSpPr/>
          <p:nvPr/>
        </p:nvSpPr>
        <p:spPr>
          <a:xfrm>
            <a:off x="946250" y="4146331"/>
            <a:ext cx="930166" cy="3310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35573" y="5281448"/>
            <a:ext cx="4382814" cy="646331"/>
          </a:xfrm>
          <a:prstGeom prst="rect">
            <a:avLst/>
          </a:prstGeom>
          <a:noFill/>
        </p:spPr>
        <p:txBody>
          <a:bodyPr wrap="square" rtlCol="0">
            <a:spAutoFit/>
          </a:bodyPr>
          <a:lstStyle/>
          <a:p>
            <a:r>
              <a:rPr lang="en-US" dirty="0" smtClean="0"/>
              <a:t>Setting </a:t>
            </a:r>
            <a:r>
              <a:rPr lang="en-US" dirty="0"/>
              <a:t>up EIDM </a:t>
            </a:r>
            <a:r>
              <a:rPr lang="en-US" dirty="0" smtClean="0"/>
              <a:t>account</a:t>
            </a:r>
            <a:endParaRPr lang="en-US" dirty="0"/>
          </a:p>
          <a:p>
            <a:r>
              <a:rPr lang="en-US" dirty="0"/>
              <a:t>Quality Net Help Desk – </a:t>
            </a:r>
            <a:r>
              <a:rPr lang="en-US" dirty="0" smtClean="0"/>
              <a:t>866-288-8912</a:t>
            </a:r>
            <a:endParaRPr lang="en-US" dirty="0"/>
          </a:p>
        </p:txBody>
      </p:sp>
      <p:sp>
        <p:nvSpPr>
          <p:cNvPr id="8" name="TextBox 7"/>
          <p:cNvSpPr txBox="1"/>
          <p:nvPr/>
        </p:nvSpPr>
        <p:spPr>
          <a:xfrm>
            <a:off x="5770180" y="5281447"/>
            <a:ext cx="5186855" cy="646331"/>
          </a:xfrm>
          <a:prstGeom prst="rect">
            <a:avLst/>
          </a:prstGeom>
          <a:noFill/>
        </p:spPr>
        <p:txBody>
          <a:bodyPr wrap="square" rtlCol="0">
            <a:spAutoFit/>
          </a:bodyPr>
          <a:lstStyle/>
          <a:p>
            <a:r>
              <a:rPr lang="en-US"/>
              <a:t>VBM/QRUR</a:t>
            </a:r>
          </a:p>
          <a:p>
            <a:r>
              <a:rPr lang="en-US"/>
              <a:t>Physician Value Help Desk – 888-734-6433</a:t>
            </a:r>
            <a:endParaRPr lang="en-US" dirty="0"/>
          </a:p>
        </p:txBody>
      </p:sp>
    </p:spTree>
    <p:extLst>
      <p:ext uri="{BB962C8B-B14F-4D97-AF65-F5344CB8AC3E}">
        <p14:creationId xmlns:p14="http://schemas.microsoft.com/office/powerpoint/2010/main" val="1992318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Use/Cost Category</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The cost measures that are used in MIPS aim to measure how a particular clinician or group impacts a patient’s cost, both directly or indirectly. CMS has aimed to design the program that encourages more consideration of the costs of care associated with patients even after other clinicians become involved, so the measures require that clinicians who are most significantly responsible for their care, as measured by Medicare allowed amounts, assume accountability for it.</a:t>
            </a:r>
          </a:p>
          <a:p>
            <a:pPr marL="0" indent="0">
              <a:buNone/>
            </a:pPr>
            <a:r>
              <a:rPr lang="en-US" dirty="0" smtClean="0"/>
              <a:t> </a:t>
            </a:r>
            <a:endParaRPr lang="en-US" dirty="0"/>
          </a:p>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2</a:t>
            </a:fld>
            <a:endParaRPr lang="en-US" dirty="0"/>
          </a:p>
        </p:txBody>
      </p:sp>
    </p:spTree>
    <p:extLst>
      <p:ext uri="{BB962C8B-B14F-4D97-AF65-F5344CB8AC3E}">
        <p14:creationId xmlns:p14="http://schemas.microsoft.com/office/powerpoint/2010/main" val="1938924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Dates to Remember!</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20</a:t>
            </a:fld>
            <a:endParaRPr lang="en-US" dirty="0"/>
          </a:p>
        </p:txBody>
      </p:sp>
      <p:sp>
        <p:nvSpPr>
          <p:cNvPr id="4" name="TextBox 3"/>
          <p:cNvSpPr txBox="1"/>
          <p:nvPr/>
        </p:nvSpPr>
        <p:spPr>
          <a:xfrm>
            <a:off x="646111" y="1555074"/>
            <a:ext cx="10783889" cy="4832092"/>
          </a:xfrm>
          <a:prstGeom prst="rect">
            <a:avLst/>
          </a:prstGeom>
          <a:noFill/>
        </p:spPr>
        <p:txBody>
          <a:bodyPr wrap="square" rtlCol="0">
            <a:spAutoFit/>
          </a:bodyPr>
          <a:lstStyle/>
          <a:p>
            <a:r>
              <a:rPr lang="en-US" dirty="0" smtClean="0"/>
              <a:t>2016</a:t>
            </a:r>
          </a:p>
          <a:p>
            <a:r>
              <a:rPr lang="en-US" dirty="0" smtClean="0"/>
              <a:t>December 19</a:t>
            </a:r>
            <a:r>
              <a:rPr lang="en-US" baseline="30000" dirty="0" smtClean="0"/>
              <a:t>th</a:t>
            </a:r>
            <a:r>
              <a:rPr lang="en-US" dirty="0" smtClean="0"/>
              <a:t> – Final Rule Comment Period Ends</a:t>
            </a:r>
          </a:p>
          <a:p>
            <a:r>
              <a:rPr lang="en-US" dirty="0" smtClean="0"/>
              <a:t>December 31</a:t>
            </a:r>
            <a:r>
              <a:rPr lang="en-US" baseline="30000" dirty="0" smtClean="0"/>
              <a:t>st</a:t>
            </a:r>
            <a:r>
              <a:rPr lang="en-US" dirty="0" smtClean="0"/>
              <a:t> – PQRS, MU and VBM Sunsets</a:t>
            </a:r>
          </a:p>
          <a:p>
            <a:endParaRPr lang="en-US" dirty="0"/>
          </a:p>
          <a:p>
            <a:r>
              <a:rPr lang="en-US" dirty="0" smtClean="0"/>
              <a:t>2017</a:t>
            </a:r>
          </a:p>
          <a:p>
            <a:r>
              <a:rPr lang="en-US" dirty="0" smtClean="0"/>
              <a:t>January 1</a:t>
            </a:r>
            <a:r>
              <a:rPr lang="en-US" baseline="30000" dirty="0" smtClean="0"/>
              <a:t>st</a:t>
            </a:r>
            <a:r>
              <a:rPr lang="en-US" dirty="0" smtClean="0"/>
              <a:t> – MIPS Begins!!</a:t>
            </a:r>
          </a:p>
          <a:p>
            <a:r>
              <a:rPr lang="en-US" dirty="0" smtClean="0"/>
              <a:t>February 28</a:t>
            </a:r>
            <a:r>
              <a:rPr lang="en-US" baseline="30000" dirty="0" smtClean="0"/>
              <a:t>th</a:t>
            </a:r>
            <a:r>
              <a:rPr lang="en-US" dirty="0" smtClean="0"/>
              <a:t> – Medicare MU Attestation Deadline</a:t>
            </a:r>
          </a:p>
          <a:p>
            <a:r>
              <a:rPr lang="en-US" b="1" dirty="0" smtClean="0"/>
              <a:t>      </a:t>
            </a:r>
            <a:r>
              <a:rPr lang="en-US" sz="2000" b="1" dirty="0" smtClean="0"/>
              <a:t>UPDATE: Returning participants (Stage 2) can report on a continuous 90 day period</a:t>
            </a:r>
            <a:r>
              <a:rPr lang="en-US" b="1" dirty="0" smtClean="0"/>
              <a:t>!</a:t>
            </a:r>
          </a:p>
          <a:p>
            <a:r>
              <a:rPr lang="en-US" dirty="0" smtClean="0"/>
              <a:t>June 30</a:t>
            </a:r>
            <a:r>
              <a:rPr lang="en-US" baseline="30000" dirty="0" smtClean="0"/>
              <a:t>th</a:t>
            </a:r>
            <a:r>
              <a:rPr lang="en-US" dirty="0" smtClean="0"/>
              <a:t> – CMS Web Interface Registration Deadline</a:t>
            </a:r>
          </a:p>
          <a:p>
            <a:r>
              <a:rPr lang="en-US" dirty="0" smtClean="0"/>
              <a:t>July – 1</a:t>
            </a:r>
            <a:r>
              <a:rPr lang="en-US" baseline="30000" dirty="0" smtClean="0"/>
              <a:t>st</a:t>
            </a:r>
            <a:r>
              <a:rPr lang="en-US" dirty="0" smtClean="0"/>
              <a:t> MIPS Performance Feedback Report</a:t>
            </a:r>
          </a:p>
          <a:p>
            <a:endParaRPr lang="en-US" dirty="0" smtClean="0"/>
          </a:p>
          <a:p>
            <a:r>
              <a:rPr lang="en-US" dirty="0" smtClean="0"/>
              <a:t>2018</a:t>
            </a:r>
          </a:p>
          <a:p>
            <a:r>
              <a:rPr lang="en-US" dirty="0" smtClean="0"/>
              <a:t>March 31</a:t>
            </a:r>
            <a:r>
              <a:rPr lang="en-US" baseline="30000" dirty="0" smtClean="0"/>
              <a:t>st</a:t>
            </a:r>
            <a:r>
              <a:rPr lang="en-US" dirty="0" smtClean="0"/>
              <a:t> – MIPS Performance Data Submission Deadline</a:t>
            </a:r>
          </a:p>
          <a:p>
            <a:r>
              <a:rPr lang="en-US" dirty="0" smtClean="0"/>
              <a:t>July – 2</a:t>
            </a:r>
            <a:r>
              <a:rPr lang="en-US" baseline="30000" dirty="0" smtClean="0"/>
              <a:t>nd</a:t>
            </a:r>
            <a:r>
              <a:rPr lang="en-US" dirty="0" smtClean="0"/>
              <a:t> MIPS Performance Feedback Report</a:t>
            </a:r>
          </a:p>
          <a:p>
            <a:endParaRPr lang="en-US" dirty="0"/>
          </a:p>
          <a:p>
            <a:r>
              <a:rPr lang="en-US" dirty="0" smtClean="0"/>
              <a:t>2019</a:t>
            </a:r>
          </a:p>
          <a:p>
            <a:r>
              <a:rPr lang="en-US" dirty="0" smtClean="0"/>
              <a:t>January 1</a:t>
            </a:r>
            <a:r>
              <a:rPr lang="en-US" baseline="30000" dirty="0" smtClean="0"/>
              <a:t>st</a:t>
            </a:r>
            <a:r>
              <a:rPr lang="en-US" dirty="0" smtClean="0"/>
              <a:t> – MIPS Payment Adjustments Begin</a:t>
            </a:r>
            <a:endParaRPr lang="en-US" dirty="0"/>
          </a:p>
        </p:txBody>
      </p:sp>
    </p:spTree>
    <p:extLst>
      <p:ext uri="{BB962C8B-B14F-4D97-AF65-F5344CB8AC3E}">
        <p14:creationId xmlns:p14="http://schemas.microsoft.com/office/powerpoint/2010/main" val="11502562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02111984F565}" type="slidenum">
              <a:rPr lang="en-US" smtClean="0"/>
              <a:t>21</a:t>
            </a:fld>
            <a:endParaRPr lang="en-US" dirty="0"/>
          </a:p>
        </p:txBody>
      </p:sp>
      <p:sp>
        <p:nvSpPr>
          <p:cNvPr id="4" name="TextBox 3"/>
          <p:cNvSpPr txBox="1"/>
          <p:nvPr/>
        </p:nvSpPr>
        <p:spPr>
          <a:xfrm>
            <a:off x="1308538" y="1970690"/>
            <a:ext cx="9664262" cy="1138773"/>
          </a:xfrm>
          <a:prstGeom prst="rect">
            <a:avLst/>
          </a:prstGeom>
          <a:noFill/>
        </p:spPr>
        <p:txBody>
          <a:bodyPr wrap="square" rtlCol="0">
            <a:spAutoFit/>
          </a:bodyPr>
          <a:lstStyle/>
          <a:p>
            <a:pPr algn="ctr"/>
            <a:r>
              <a:rPr lang="en-US" sz="4400" b="1" dirty="0" smtClean="0"/>
              <a:t>Thank you for your attendance</a:t>
            </a:r>
          </a:p>
          <a:p>
            <a:pPr algn="ctr"/>
            <a:r>
              <a:rPr lang="en-US" sz="2400" b="1" dirty="0" smtClean="0"/>
              <a:t>Please submit your questions through the chat feature</a:t>
            </a:r>
            <a:endParaRPr lang="en-US" sz="2400" b="1" dirty="0"/>
          </a:p>
        </p:txBody>
      </p:sp>
    </p:spTree>
    <p:extLst>
      <p:ext uri="{BB962C8B-B14F-4D97-AF65-F5344CB8AC3E}">
        <p14:creationId xmlns:p14="http://schemas.microsoft.com/office/powerpoint/2010/main" val="247014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Calculating the </a:t>
            </a:r>
            <a:r>
              <a:rPr lang="en-US" dirty="0" smtClean="0"/>
              <a:t>2017 </a:t>
            </a:r>
            <a:br>
              <a:rPr lang="en-US" dirty="0" smtClean="0"/>
            </a:br>
            <a:r>
              <a:rPr lang="en-US" dirty="0" smtClean="0"/>
              <a:t>Composite </a:t>
            </a:r>
            <a:r>
              <a:rPr lang="en-US" dirty="0"/>
              <a:t>Performance Score </a:t>
            </a:r>
          </a:p>
        </p:txBody>
      </p:sp>
      <p:sp>
        <p:nvSpPr>
          <p:cNvPr id="4" name="Slide Number Placeholder 3"/>
          <p:cNvSpPr>
            <a:spLocks noGrp="1"/>
          </p:cNvSpPr>
          <p:nvPr>
            <p:ph type="sldNum" sz="quarter" idx="12"/>
          </p:nvPr>
        </p:nvSpPr>
        <p:spPr/>
        <p:txBody>
          <a:bodyPr/>
          <a:lstStyle/>
          <a:p>
            <a:fld id="{D57F1E4F-1CFF-5643-939E-02111984F565}" type="slidenum">
              <a:rPr lang="en-US" smtClean="0"/>
              <a:t>3</a:t>
            </a:fld>
            <a:endParaRPr lang="en-US" dirty="0"/>
          </a:p>
        </p:txBody>
      </p:sp>
      <p:pic>
        <p:nvPicPr>
          <p:cNvPr id="3" name="Picture 2"/>
          <p:cNvPicPr>
            <a:picLocks noChangeAspect="1"/>
          </p:cNvPicPr>
          <p:nvPr/>
        </p:nvPicPr>
        <p:blipFill>
          <a:blip r:embed="rId2"/>
          <a:stretch>
            <a:fillRect/>
          </a:stretch>
        </p:blipFill>
        <p:spPr>
          <a:xfrm>
            <a:off x="1908313" y="2182166"/>
            <a:ext cx="4790661" cy="4258391"/>
          </a:xfrm>
          <a:prstGeom prst="rect">
            <a:avLst/>
          </a:prstGeom>
          <a:ln w="38100">
            <a:solidFill>
              <a:schemeClr val="accent1"/>
            </a:solidFill>
          </a:ln>
        </p:spPr>
      </p:pic>
      <p:sp>
        <p:nvSpPr>
          <p:cNvPr id="7" name="TextBox 6"/>
          <p:cNvSpPr txBox="1"/>
          <p:nvPr/>
        </p:nvSpPr>
        <p:spPr>
          <a:xfrm>
            <a:off x="7215809" y="5367130"/>
            <a:ext cx="4572000" cy="646331"/>
          </a:xfrm>
          <a:prstGeom prst="rect">
            <a:avLst/>
          </a:prstGeom>
          <a:noFill/>
        </p:spPr>
        <p:txBody>
          <a:bodyPr wrap="square" rtlCol="0">
            <a:spAutoFit/>
          </a:bodyPr>
          <a:lstStyle/>
          <a:p>
            <a:r>
              <a:rPr lang="en-US" dirty="0" smtClean="0"/>
              <a:t>Resource Use performance score will not be factored in CPS in 2017 only.</a:t>
            </a:r>
            <a:endParaRPr lang="en-US" dirty="0"/>
          </a:p>
        </p:txBody>
      </p:sp>
    </p:spTree>
    <p:extLst>
      <p:ext uri="{BB962C8B-B14F-4D97-AF65-F5344CB8AC3E}">
        <p14:creationId xmlns:p14="http://schemas.microsoft.com/office/powerpoint/2010/main" val="1632521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Use % Weight </a:t>
            </a:r>
            <a:br>
              <a:rPr lang="en-US" dirty="0" smtClean="0"/>
            </a:br>
            <a:r>
              <a:rPr lang="en-US" dirty="0" smtClean="0"/>
              <a:t>in Future Years</a:t>
            </a:r>
            <a:endParaRPr lang="en-US" dirty="0"/>
          </a:p>
        </p:txBody>
      </p:sp>
      <p:sp>
        <p:nvSpPr>
          <p:cNvPr id="9" name="Text Placeholder 8"/>
          <p:cNvSpPr>
            <a:spLocks noGrp="1"/>
          </p:cNvSpPr>
          <p:nvPr>
            <p:ph type="body" sz="half" idx="18"/>
          </p:nvPr>
        </p:nvSpPr>
        <p:spPr>
          <a:xfrm>
            <a:off x="652463" y="2159877"/>
            <a:ext cx="2940050" cy="3326524"/>
          </a:xfrm>
        </p:spPr>
        <p:txBody>
          <a:bodyPr>
            <a:normAutofit/>
          </a:bodyPr>
          <a:lstStyle/>
          <a:p>
            <a:r>
              <a:rPr lang="en-US" sz="2400" b="1" u="sng" dirty="0" smtClean="0"/>
              <a:t>Performance Year</a:t>
            </a:r>
          </a:p>
          <a:p>
            <a:r>
              <a:rPr lang="en-US" sz="2400" dirty="0" smtClean="0"/>
              <a:t>2017</a:t>
            </a:r>
          </a:p>
          <a:p>
            <a:endParaRPr lang="en-US" sz="2400" b="1" u="sng" dirty="0"/>
          </a:p>
          <a:p>
            <a:r>
              <a:rPr lang="en-US" sz="2400" dirty="0" smtClean="0"/>
              <a:t>2018</a:t>
            </a:r>
          </a:p>
          <a:p>
            <a:endParaRPr lang="en-US" sz="2400" b="1" u="sng" dirty="0"/>
          </a:p>
          <a:p>
            <a:r>
              <a:rPr lang="en-US" sz="2400" dirty="0" smtClean="0"/>
              <a:t>2019</a:t>
            </a:r>
            <a:endParaRPr lang="en-US" sz="2400" dirty="0"/>
          </a:p>
        </p:txBody>
      </p:sp>
      <p:sp>
        <p:nvSpPr>
          <p:cNvPr id="10" name="Text Placeholder 9"/>
          <p:cNvSpPr>
            <a:spLocks noGrp="1"/>
          </p:cNvSpPr>
          <p:nvPr>
            <p:ph type="body" sz="half" idx="19"/>
          </p:nvPr>
        </p:nvSpPr>
        <p:spPr>
          <a:xfrm>
            <a:off x="3888022" y="2159878"/>
            <a:ext cx="2934406" cy="3326522"/>
          </a:xfrm>
        </p:spPr>
        <p:txBody>
          <a:bodyPr>
            <a:normAutofit/>
          </a:bodyPr>
          <a:lstStyle/>
          <a:p>
            <a:r>
              <a:rPr lang="en-US" sz="2400" b="1" u="sng" dirty="0" smtClean="0"/>
              <a:t>Payment Year</a:t>
            </a:r>
          </a:p>
          <a:p>
            <a:r>
              <a:rPr lang="en-US" sz="2400" dirty="0" smtClean="0"/>
              <a:t>2019</a:t>
            </a:r>
          </a:p>
          <a:p>
            <a:endParaRPr lang="en-US" sz="2400" b="1" u="sng" dirty="0"/>
          </a:p>
          <a:p>
            <a:r>
              <a:rPr lang="en-US" sz="2400" dirty="0" smtClean="0"/>
              <a:t>2020</a:t>
            </a:r>
          </a:p>
          <a:p>
            <a:endParaRPr lang="en-US" sz="2400" b="1" u="sng" dirty="0"/>
          </a:p>
          <a:p>
            <a:r>
              <a:rPr lang="en-US" sz="2400" dirty="0" smtClean="0"/>
              <a:t>2021</a:t>
            </a:r>
            <a:endParaRPr lang="en-US" sz="2400" dirty="0"/>
          </a:p>
        </p:txBody>
      </p:sp>
      <p:sp>
        <p:nvSpPr>
          <p:cNvPr id="11" name="Text Placeholder 10"/>
          <p:cNvSpPr>
            <a:spLocks noGrp="1"/>
          </p:cNvSpPr>
          <p:nvPr>
            <p:ph type="body" sz="half" idx="20"/>
          </p:nvPr>
        </p:nvSpPr>
        <p:spPr>
          <a:xfrm>
            <a:off x="7124575" y="2159878"/>
            <a:ext cx="2935997" cy="3326520"/>
          </a:xfrm>
        </p:spPr>
        <p:txBody>
          <a:bodyPr>
            <a:normAutofit/>
          </a:bodyPr>
          <a:lstStyle/>
          <a:p>
            <a:r>
              <a:rPr lang="en-US" sz="2400" b="1" u="sng" dirty="0" smtClean="0"/>
              <a:t>Category Weight</a:t>
            </a:r>
          </a:p>
          <a:p>
            <a:r>
              <a:rPr lang="en-US" sz="2400" dirty="0" smtClean="0"/>
              <a:t>0%</a:t>
            </a:r>
          </a:p>
          <a:p>
            <a:endParaRPr lang="en-US" sz="2400" b="1" u="sng" dirty="0"/>
          </a:p>
          <a:p>
            <a:r>
              <a:rPr lang="en-US" sz="2400" dirty="0" smtClean="0"/>
              <a:t>10%</a:t>
            </a:r>
          </a:p>
          <a:p>
            <a:endParaRPr lang="en-US" sz="2400" b="1" u="sng" dirty="0"/>
          </a:p>
          <a:p>
            <a:r>
              <a:rPr lang="en-US" sz="2400" dirty="0" smtClean="0"/>
              <a:t>30%</a:t>
            </a:r>
            <a:endParaRPr lang="en-US" sz="2400" dirty="0"/>
          </a:p>
        </p:txBody>
      </p:sp>
      <p:sp>
        <p:nvSpPr>
          <p:cNvPr id="3" name="Slide Number Placeholder 2"/>
          <p:cNvSpPr>
            <a:spLocks noGrp="1"/>
          </p:cNvSpPr>
          <p:nvPr>
            <p:ph type="sldNum" sz="quarter" idx="12"/>
          </p:nvPr>
        </p:nvSpPr>
        <p:spPr/>
        <p:txBody>
          <a:bodyPr/>
          <a:lstStyle/>
          <a:p>
            <a:fld id="{D57F1E4F-1CFF-5643-939E-02111984F565}" type="slidenum">
              <a:rPr lang="en-US" smtClean="0"/>
              <a:t>4</a:t>
            </a:fld>
            <a:endParaRPr lang="en-US" dirty="0"/>
          </a:p>
        </p:txBody>
      </p:sp>
    </p:spTree>
    <p:extLst>
      <p:ext uri="{BB962C8B-B14F-4D97-AF65-F5344CB8AC3E}">
        <p14:creationId xmlns:p14="http://schemas.microsoft.com/office/powerpoint/2010/main" val="33677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Key Points:</a:t>
            </a:r>
            <a:endParaRPr lang="en-US" dirty="0"/>
          </a:p>
        </p:txBody>
      </p:sp>
      <p:sp>
        <p:nvSpPr>
          <p:cNvPr id="14" name="Content Placeholder 13"/>
          <p:cNvSpPr>
            <a:spLocks noGrp="1"/>
          </p:cNvSpPr>
          <p:nvPr>
            <p:ph idx="1"/>
          </p:nvPr>
        </p:nvSpPr>
        <p:spPr>
          <a:xfrm>
            <a:off x="646112" y="1261242"/>
            <a:ext cx="9403742" cy="4987158"/>
          </a:xfrm>
        </p:spPr>
        <p:txBody>
          <a:bodyPr>
            <a:normAutofit/>
          </a:bodyPr>
          <a:lstStyle/>
          <a:p>
            <a:r>
              <a:rPr lang="en-US" dirty="0"/>
              <a:t>Will compare resources used to treat similar care episodes and clinical condition groups across practices.</a:t>
            </a:r>
          </a:p>
          <a:p>
            <a:r>
              <a:rPr lang="en-US" dirty="0"/>
              <a:t>Replacing the Value-based Modifier Program</a:t>
            </a:r>
          </a:p>
          <a:p>
            <a:r>
              <a:rPr lang="en-US" dirty="0"/>
              <a:t>0% of the Eligible Clinicians Composite Score in 2017.</a:t>
            </a:r>
          </a:p>
          <a:p>
            <a:pPr marL="0" indent="0">
              <a:buNone/>
            </a:pPr>
            <a:r>
              <a:rPr lang="en-US" dirty="0"/>
              <a:t>		Cost measures will be calculated and performance ratings will be available in the ECs performance Feedback reports but will not be factored in to the ECs composite score for the transitional year of MIPS</a:t>
            </a:r>
            <a:endParaRPr lang="en-US" dirty="0" smtClean="0"/>
          </a:p>
          <a:p>
            <a:r>
              <a:rPr lang="en-US" dirty="0" smtClean="0"/>
              <a:t>All Cost Measures will be adjusted for:	Geographic Payment Rate; </a:t>
            </a:r>
            <a:r>
              <a:rPr lang="en-US" dirty="0"/>
              <a:t>	</a:t>
            </a:r>
            <a:r>
              <a:rPr lang="en-US" dirty="0" smtClean="0"/>
              <a:t>		Beneficiary Risk Factors; Specialty Adjustments</a:t>
            </a:r>
          </a:p>
          <a:p>
            <a:r>
              <a:rPr lang="en-US" dirty="0" smtClean="0"/>
              <a:t>All Cost Measures will be derived from Medicare Administrative Claims, so participation will not require use of a data submission mechanism.</a:t>
            </a:r>
          </a:p>
          <a:p>
            <a:r>
              <a:rPr lang="en-US" dirty="0" smtClean="0"/>
              <a:t>20 – 35 Minimum Case requirement </a:t>
            </a:r>
            <a:endParaRPr lang="en-US" dirty="0"/>
          </a:p>
        </p:txBody>
      </p:sp>
      <p:sp>
        <p:nvSpPr>
          <p:cNvPr id="12" name="Slide Number Placeholder 11"/>
          <p:cNvSpPr>
            <a:spLocks noGrp="1"/>
          </p:cNvSpPr>
          <p:nvPr>
            <p:ph type="sldNum" sz="quarter" idx="12"/>
          </p:nvPr>
        </p:nvSpPr>
        <p:spPr/>
        <p:txBody>
          <a:bodyPr/>
          <a:lstStyle/>
          <a:p>
            <a:fld id="{D57F1E4F-1CFF-5643-939E-02111984F565}" type="slidenum">
              <a:rPr lang="en-US" smtClean="0"/>
              <a:t>5</a:t>
            </a:fld>
            <a:endParaRPr lang="en-US" dirty="0"/>
          </a:p>
        </p:txBody>
      </p:sp>
    </p:spTree>
    <p:extLst>
      <p:ext uri="{BB962C8B-B14F-4D97-AF65-F5344CB8AC3E}">
        <p14:creationId xmlns:p14="http://schemas.microsoft.com/office/powerpoint/2010/main" val="1790116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Measures</a:t>
            </a:r>
            <a:endParaRPr lang="en-US" dirty="0"/>
          </a:p>
        </p:txBody>
      </p:sp>
      <p:sp>
        <p:nvSpPr>
          <p:cNvPr id="3" name="Content Placeholder 2"/>
          <p:cNvSpPr>
            <a:spLocks noGrp="1"/>
          </p:cNvSpPr>
          <p:nvPr>
            <p:ph idx="1"/>
          </p:nvPr>
        </p:nvSpPr>
        <p:spPr>
          <a:xfrm>
            <a:off x="646112" y="2052918"/>
            <a:ext cx="9995612" cy="4195481"/>
          </a:xfrm>
        </p:spPr>
        <p:txBody>
          <a:bodyPr/>
          <a:lstStyle/>
          <a:p>
            <a:r>
              <a:rPr lang="en-US" dirty="0" smtClean="0"/>
              <a:t>Total Costs per Capita for All Attributed Beneficiaries (Total Cost per Capita)</a:t>
            </a:r>
          </a:p>
          <a:p>
            <a:endParaRPr lang="en-US" dirty="0" smtClean="0"/>
          </a:p>
          <a:p>
            <a:r>
              <a:rPr lang="en-US" dirty="0" smtClean="0"/>
              <a:t>Medicare Spending per Beneficiary (MSPB)</a:t>
            </a:r>
          </a:p>
          <a:p>
            <a:endParaRPr lang="en-US" dirty="0" smtClean="0"/>
          </a:p>
          <a:p>
            <a:r>
              <a:rPr lang="en-US" dirty="0" smtClean="0"/>
              <a:t>Episode Based Measures</a:t>
            </a:r>
          </a:p>
          <a:p>
            <a:pPr marL="0" indent="0">
              <a:buNone/>
            </a:pPr>
            <a:r>
              <a:rPr lang="en-US" dirty="0"/>
              <a:t>	</a:t>
            </a:r>
            <a:r>
              <a:rPr lang="en-US" dirty="0" smtClean="0"/>
              <a:t>	10 out of 41 Episode based measures will be used in 2017</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6</a:t>
            </a:fld>
            <a:endParaRPr lang="en-US" dirty="0"/>
          </a:p>
        </p:txBody>
      </p:sp>
    </p:spTree>
    <p:extLst>
      <p:ext uri="{BB962C8B-B14F-4D97-AF65-F5344CB8AC3E}">
        <p14:creationId xmlns:p14="http://schemas.microsoft.com/office/powerpoint/2010/main" val="2790666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Costs per Capita for All Attributed Beneficiaries</a:t>
            </a:r>
            <a:br>
              <a:rPr lang="en-US" dirty="0"/>
            </a:br>
            <a:endParaRPr lang="en-US" dirty="0"/>
          </a:p>
        </p:txBody>
      </p:sp>
      <p:sp>
        <p:nvSpPr>
          <p:cNvPr id="3" name="Content Placeholder 2"/>
          <p:cNvSpPr>
            <a:spLocks noGrp="1"/>
          </p:cNvSpPr>
          <p:nvPr>
            <p:ph idx="1"/>
          </p:nvPr>
        </p:nvSpPr>
        <p:spPr/>
        <p:txBody>
          <a:bodyPr>
            <a:normAutofit/>
          </a:bodyPr>
          <a:lstStyle/>
          <a:p>
            <a:r>
              <a:rPr lang="en-US" dirty="0"/>
              <a:t>Total per capita costs for all </a:t>
            </a:r>
            <a:r>
              <a:rPr lang="en-US" dirty="0" smtClean="0"/>
              <a:t>attributed beneficiaries </a:t>
            </a:r>
            <a:r>
              <a:rPr lang="en-US" dirty="0"/>
              <a:t>(or cases) </a:t>
            </a:r>
            <a:r>
              <a:rPr lang="en-US" dirty="0" smtClean="0"/>
              <a:t>include payments </a:t>
            </a:r>
            <a:r>
              <a:rPr lang="en-US" dirty="0"/>
              <a:t>under both Part A and Part B</a:t>
            </a:r>
            <a:r>
              <a:rPr lang="en-US" dirty="0" smtClean="0"/>
              <a:t>, but </a:t>
            </a:r>
            <a:r>
              <a:rPr lang="en-US" dirty="0"/>
              <a:t>do not include Medicare </a:t>
            </a:r>
            <a:r>
              <a:rPr lang="en-US" dirty="0" smtClean="0"/>
              <a:t>payments under </a:t>
            </a:r>
            <a:r>
              <a:rPr lang="en-US" dirty="0"/>
              <a:t>Part D for drug </a:t>
            </a:r>
            <a:r>
              <a:rPr lang="en-US" dirty="0" smtClean="0"/>
              <a:t>expenses.</a:t>
            </a:r>
          </a:p>
          <a:p>
            <a:r>
              <a:rPr lang="en-US" dirty="0"/>
              <a:t>Expansion of primary care </a:t>
            </a:r>
            <a:r>
              <a:rPr lang="en-US" dirty="0" smtClean="0"/>
              <a:t>services to </a:t>
            </a:r>
            <a:r>
              <a:rPr lang="en-US" dirty="0"/>
              <a:t>align with Medicare </a:t>
            </a:r>
            <a:r>
              <a:rPr lang="en-US" dirty="0" smtClean="0"/>
              <a:t>Shared Savings </a:t>
            </a:r>
            <a:r>
              <a:rPr lang="en-US" dirty="0"/>
              <a:t>Program </a:t>
            </a:r>
            <a:r>
              <a:rPr lang="en-US" dirty="0" smtClean="0"/>
              <a:t>which include the </a:t>
            </a:r>
            <a:r>
              <a:rPr lang="en-US" dirty="0"/>
              <a:t>new care </a:t>
            </a:r>
            <a:r>
              <a:rPr lang="en-US" dirty="0" smtClean="0"/>
              <a:t>coordination codes </a:t>
            </a:r>
            <a:r>
              <a:rPr lang="en-US" dirty="0"/>
              <a:t>for chronic care </a:t>
            </a:r>
            <a:r>
              <a:rPr lang="en-US" dirty="0" smtClean="0"/>
              <a:t>management (</a:t>
            </a:r>
            <a:r>
              <a:rPr lang="en-US" dirty="0"/>
              <a:t>CCM) </a:t>
            </a:r>
            <a:r>
              <a:rPr lang="en-US" dirty="0" smtClean="0"/>
              <a:t>and transitional </a:t>
            </a:r>
            <a:r>
              <a:rPr lang="en-US" dirty="0"/>
              <a:t>care management (TCM)</a:t>
            </a:r>
          </a:p>
          <a:p>
            <a:r>
              <a:rPr lang="en-US" dirty="0"/>
              <a:t>Exclusion of nursing visits that occur in </a:t>
            </a:r>
            <a:r>
              <a:rPr lang="en-US" dirty="0" smtClean="0"/>
              <a:t>a skilled </a:t>
            </a:r>
            <a:r>
              <a:rPr lang="en-US" dirty="0"/>
              <a:t>nursing facility</a:t>
            </a:r>
            <a:r>
              <a:rPr lang="en-US" dirty="0" smtClean="0"/>
              <a:t>.</a:t>
            </a:r>
          </a:p>
          <a:p>
            <a:r>
              <a:rPr lang="en-US" dirty="0"/>
              <a:t>Two-step attribution process </a:t>
            </a:r>
          </a:p>
          <a:p>
            <a:r>
              <a:rPr lang="en-US" dirty="0" smtClean="0"/>
              <a:t>Minimum Case volume of 20 to be scored on the measure</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7</a:t>
            </a:fld>
            <a:endParaRPr lang="en-US" dirty="0"/>
          </a:p>
        </p:txBody>
      </p:sp>
    </p:spTree>
    <p:extLst>
      <p:ext uri="{BB962C8B-B14F-4D97-AF65-F5344CB8AC3E}">
        <p14:creationId xmlns:p14="http://schemas.microsoft.com/office/powerpoint/2010/main" val="3403075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66179"/>
          </a:xfrm>
        </p:spPr>
        <p:txBody>
          <a:bodyPr/>
          <a:lstStyle/>
          <a:p>
            <a:r>
              <a:rPr lang="en-US" dirty="0" smtClean="0"/>
              <a:t>Primary Care Services Identified:</a:t>
            </a:r>
            <a:endParaRPr lang="en-US" dirty="0"/>
          </a:p>
        </p:txBody>
      </p:sp>
      <p:sp>
        <p:nvSpPr>
          <p:cNvPr id="3" name="Content Placeholder 2"/>
          <p:cNvSpPr>
            <a:spLocks noGrp="1"/>
          </p:cNvSpPr>
          <p:nvPr>
            <p:ph idx="1"/>
          </p:nvPr>
        </p:nvSpPr>
        <p:spPr>
          <a:xfrm>
            <a:off x="1103312" y="1418898"/>
            <a:ext cx="9249228" cy="4829502"/>
          </a:xfrm>
        </p:spPr>
        <p:txBody>
          <a:bodyPr/>
          <a:lstStyle/>
          <a:p>
            <a:r>
              <a:rPr lang="en-US" dirty="0" smtClean="0"/>
              <a:t>Healthcare Common Procedure Coding System (HCPCS)/CPT codes: 		99201 – 99215</a:t>
            </a:r>
          </a:p>
          <a:p>
            <a:pPr marL="914400" lvl="2" indent="0">
              <a:buNone/>
            </a:pPr>
            <a:r>
              <a:rPr lang="en-US" sz="2000" dirty="0" smtClean="0"/>
              <a:t>*99304 – 99340</a:t>
            </a:r>
          </a:p>
          <a:p>
            <a:pPr marL="914400" lvl="2" indent="0">
              <a:buNone/>
            </a:pPr>
            <a:r>
              <a:rPr lang="en-US" sz="2000" dirty="0" smtClean="0"/>
              <a:t>99341 – 99350</a:t>
            </a:r>
          </a:p>
          <a:p>
            <a:pPr marL="914400" lvl="2" indent="0">
              <a:buNone/>
            </a:pPr>
            <a:r>
              <a:rPr lang="en-US" sz="2000" dirty="0" smtClean="0"/>
              <a:t>G0402 (Welcome to Medicare Visit)</a:t>
            </a:r>
          </a:p>
          <a:p>
            <a:pPr marL="914400" lvl="2" indent="0">
              <a:buNone/>
            </a:pPr>
            <a:r>
              <a:rPr lang="en-US" sz="2000" dirty="0" smtClean="0"/>
              <a:t>G0438 &amp; G0439 (Annual Wellness Visits)</a:t>
            </a:r>
          </a:p>
          <a:p>
            <a:pPr marL="914400" lvl="2" indent="0">
              <a:buNone/>
            </a:pPr>
            <a:r>
              <a:rPr lang="en-US" sz="2000" dirty="0" smtClean="0"/>
              <a:t>99495 &amp; 99496 (Transitional Care Management)</a:t>
            </a:r>
          </a:p>
          <a:p>
            <a:pPr marL="914400" lvl="2" indent="0">
              <a:buNone/>
            </a:pPr>
            <a:r>
              <a:rPr lang="en-US" sz="2000" dirty="0" smtClean="0"/>
              <a:t>99490 (Chronic Care Management)</a:t>
            </a:r>
          </a:p>
          <a:p>
            <a:pPr marL="914400" lvl="2" indent="0">
              <a:buNone/>
            </a:pPr>
            <a:endParaRPr lang="en-US" sz="2000" dirty="0" smtClean="0"/>
          </a:p>
          <a:p>
            <a:pPr marL="0" indent="0">
              <a:buNone/>
            </a:pPr>
            <a:r>
              <a:rPr lang="en-US" dirty="0" smtClean="0"/>
              <a:t>* Exclude services billed under CPT codes 99304-99318 when claim includes POS 31 modifier.</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8</a:t>
            </a:fld>
            <a:endParaRPr lang="en-US" dirty="0"/>
          </a:p>
        </p:txBody>
      </p:sp>
    </p:spTree>
    <p:extLst>
      <p:ext uri="{BB962C8B-B14F-4D97-AF65-F5344CB8AC3E}">
        <p14:creationId xmlns:p14="http://schemas.microsoft.com/office/powerpoint/2010/main" val="1087621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18882"/>
          </a:xfrm>
        </p:spPr>
        <p:txBody>
          <a:bodyPr/>
          <a:lstStyle/>
          <a:p>
            <a:r>
              <a:rPr lang="en-US" dirty="0"/>
              <a:t>Two-step attribution process </a:t>
            </a:r>
            <a:br>
              <a:rPr lang="en-US" dirty="0"/>
            </a:br>
            <a:endParaRPr lang="en-US" dirty="0"/>
          </a:p>
        </p:txBody>
      </p:sp>
      <p:sp>
        <p:nvSpPr>
          <p:cNvPr id="3" name="Content Placeholder 2"/>
          <p:cNvSpPr>
            <a:spLocks noGrp="1"/>
          </p:cNvSpPr>
          <p:nvPr>
            <p:ph idx="1"/>
          </p:nvPr>
        </p:nvSpPr>
        <p:spPr>
          <a:xfrm>
            <a:off x="646111" y="1371600"/>
            <a:ext cx="10544627" cy="4876799"/>
          </a:xfrm>
        </p:spPr>
        <p:txBody>
          <a:bodyPr>
            <a:normAutofit/>
          </a:bodyPr>
          <a:lstStyle/>
          <a:p>
            <a:pPr marL="0" indent="0">
              <a:buNone/>
            </a:pPr>
            <a:r>
              <a:rPr lang="en-US" sz="1600" dirty="0" smtClean="0"/>
              <a:t>Two-step </a:t>
            </a:r>
            <a:r>
              <a:rPr lang="en-US" sz="1600" dirty="0"/>
              <a:t>process that takes into account the level of primary care services received (as </a:t>
            </a:r>
            <a:r>
              <a:rPr lang="en-US" sz="1600" dirty="0" smtClean="0"/>
              <a:t>measured by </a:t>
            </a:r>
            <a:r>
              <a:rPr lang="en-US" sz="1600" dirty="0"/>
              <a:t>Medicare-allowed charges from final action claims during the performance period) and </a:t>
            </a:r>
            <a:r>
              <a:rPr lang="en-US" sz="1600" dirty="0" smtClean="0"/>
              <a:t>the provider </a:t>
            </a:r>
            <a:r>
              <a:rPr lang="en-US" sz="1600" dirty="0"/>
              <a:t>specialties that performed these services. Only beneficiaries who received a </a:t>
            </a:r>
            <a:r>
              <a:rPr lang="en-US" sz="1600" dirty="0" smtClean="0"/>
              <a:t>primary care </a:t>
            </a:r>
            <a:r>
              <a:rPr lang="en-US" sz="1600" dirty="0"/>
              <a:t>service during the performance period are considered in </a:t>
            </a:r>
            <a:r>
              <a:rPr lang="en-US" sz="1600" dirty="0" smtClean="0"/>
              <a:t>attribution.</a:t>
            </a:r>
          </a:p>
          <a:p>
            <a:pPr marL="0" indent="0">
              <a:buNone/>
            </a:pPr>
            <a:endParaRPr lang="en-US" dirty="0"/>
          </a:p>
          <a:p>
            <a:pPr marL="0" indent="0">
              <a:buNone/>
            </a:pPr>
            <a:r>
              <a:rPr lang="en-US" sz="1800" b="1" dirty="0"/>
              <a:t>STEP 1</a:t>
            </a:r>
            <a:r>
              <a:rPr lang="en-US" sz="1800" dirty="0"/>
              <a:t>: </a:t>
            </a:r>
            <a:r>
              <a:rPr lang="en-US" sz="1800" dirty="0" smtClean="0"/>
              <a:t>A </a:t>
            </a:r>
            <a:r>
              <a:rPr lang="en-US" sz="1800" dirty="0"/>
              <a:t>beneficiary is attributed to a TIN in the first step if the beneficiary received </a:t>
            </a:r>
            <a:r>
              <a:rPr lang="en-US" sz="1800" dirty="0" smtClean="0"/>
              <a:t>more primary </a:t>
            </a:r>
            <a:r>
              <a:rPr lang="en-US" sz="1800" dirty="0"/>
              <a:t>care services from primary care physicians (PCPs), nurse practitioners (NPs), </a:t>
            </a:r>
            <a:r>
              <a:rPr lang="en-US" sz="1800" dirty="0" smtClean="0"/>
              <a:t>physician assistants </a:t>
            </a:r>
            <a:r>
              <a:rPr lang="en-US" sz="1800" dirty="0"/>
              <a:t>(PAs), and clinical nurse specialists (CNSs) in that TIN than in any other TIN. If two TINs tie for the largest share of a beneficiary’s primary care services</a:t>
            </a:r>
            <a:r>
              <a:rPr lang="en-US" sz="1800" dirty="0" smtClean="0"/>
              <a:t>, then </a:t>
            </a:r>
            <a:r>
              <a:rPr lang="en-US" sz="1800" dirty="0"/>
              <a:t>the beneficiary is assigned to the TIN that provided primary care services most </a:t>
            </a:r>
            <a:r>
              <a:rPr lang="en-US" sz="1800" dirty="0" smtClean="0"/>
              <a:t>recently.</a:t>
            </a:r>
          </a:p>
          <a:p>
            <a:pPr marL="0" indent="0">
              <a:buNone/>
            </a:pPr>
            <a:endParaRPr lang="en-US" sz="1800" dirty="0"/>
          </a:p>
          <a:p>
            <a:pPr marL="0" indent="0">
              <a:buNone/>
            </a:pPr>
            <a:r>
              <a:rPr lang="en-US" sz="1800" b="1" dirty="0" smtClean="0"/>
              <a:t>STEP 2</a:t>
            </a:r>
            <a:r>
              <a:rPr lang="en-US" sz="1800" b="1" dirty="0"/>
              <a:t>: </a:t>
            </a:r>
            <a:r>
              <a:rPr lang="en-US" sz="1800" dirty="0"/>
              <a:t>If a beneficiary did not receive a primary care service from any PCP, NP, PA, or </a:t>
            </a:r>
            <a:r>
              <a:rPr lang="en-US" sz="1800" dirty="0" smtClean="0"/>
              <a:t>CNS during </a:t>
            </a:r>
            <a:r>
              <a:rPr lang="en-US" sz="1800" dirty="0"/>
              <a:t>the performance period, then the beneficiary is attributed to a TIN in the second step if </a:t>
            </a:r>
            <a:r>
              <a:rPr lang="en-US" sz="1800" dirty="0" smtClean="0"/>
              <a:t>the beneficiary </a:t>
            </a:r>
            <a:r>
              <a:rPr lang="en-US" sz="1800" dirty="0"/>
              <a:t>received more primary care services from specialist physicians within the TIN </a:t>
            </a:r>
            <a:r>
              <a:rPr lang="en-US" sz="1800" dirty="0" smtClean="0"/>
              <a:t>than in </a:t>
            </a:r>
            <a:r>
              <a:rPr lang="en-US" sz="1800" dirty="0"/>
              <a:t>any other TIN.</a:t>
            </a:r>
          </a:p>
        </p:txBody>
      </p:sp>
      <p:sp>
        <p:nvSpPr>
          <p:cNvPr id="4" name="Slide Number Placeholder 3"/>
          <p:cNvSpPr>
            <a:spLocks noGrp="1"/>
          </p:cNvSpPr>
          <p:nvPr>
            <p:ph type="sldNum" sz="quarter" idx="12"/>
          </p:nvPr>
        </p:nvSpPr>
        <p:spPr/>
        <p:txBody>
          <a:bodyPr/>
          <a:lstStyle/>
          <a:p>
            <a:fld id="{D57F1E4F-1CFF-5643-939E-02111984F565}" type="slidenum">
              <a:rPr lang="en-US" smtClean="0"/>
              <a:t>9</a:t>
            </a:fld>
            <a:endParaRPr lang="en-US" dirty="0"/>
          </a:p>
        </p:txBody>
      </p:sp>
    </p:spTree>
    <p:extLst>
      <p:ext uri="{BB962C8B-B14F-4D97-AF65-F5344CB8AC3E}">
        <p14:creationId xmlns:p14="http://schemas.microsoft.com/office/powerpoint/2010/main" val="1273655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Custom 1">
      <a:dk1>
        <a:sysClr val="windowText" lastClr="000000"/>
      </a:dk1>
      <a:lt1>
        <a:sysClr val="window" lastClr="FFFFFF"/>
      </a:lt1>
      <a:dk2>
        <a:srgbClr val="1E5155"/>
      </a:dk2>
      <a:lt2>
        <a:srgbClr val="EBEBEB"/>
      </a:lt2>
      <a:accent1>
        <a:srgbClr val="EA6312"/>
      </a:accent1>
      <a:accent2>
        <a:srgbClr val="B01513"/>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25059</TotalTime>
  <Words>1528</Words>
  <Application>Microsoft Office PowerPoint</Application>
  <PresentationFormat>Widescreen</PresentationFormat>
  <Paragraphs>161</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 3</vt:lpstr>
      <vt:lpstr>Ion</vt:lpstr>
      <vt:lpstr>  MIPS (Merit-based Incentive Payment System)   Resource Use/Cost Performance Category  </vt:lpstr>
      <vt:lpstr>Resource Use/Cost Category</vt:lpstr>
      <vt:lpstr>Calculating the 2017  Composite Performance Score </vt:lpstr>
      <vt:lpstr>Resource Use % Weight  in Future Years</vt:lpstr>
      <vt:lpstr>Key Points:</vt:lpstr>
      <vt:lpstr>2017 Measures</vt:lpstr>
      <vt:lpstr>Total Costs per Capita for All Attributed Beneficiaries </vt:lpstr>
      <vt:lpstr>Primary Care Services Identified:</vt:lpstr>
      <vt:lpstr>Two-step attribution process  </vt:lpstr>
      <vt:lpstr>Medicare Spending per Beneficiary (MSPB) </vt:lpstr>
      <vt:lpstr>MSPB</vt:lpstr>
      <vt:lpstr>Episode Based Measures </vt:lpstr>
      <vt:lpstr>Attribution – Acute Condition Episode</vt:lpstr>
      <vt:lpstr>Attribution – Procedure Episode</vt:lpstr>
      <vt:lpstr>2017 Episode Based Measures </vt:lpstr>
      <vt:lpstr>2017 Episode Based Measures cont.</vt:lpstr>
      <vt:lpstr>Final Rule Comment Period </vt:lpstr>
      <vt:lpstr>Additional Help!</vt:lpstr>
      <vt:lpstr>Obtain your EIDM/QRUR </vt:lpstr>
      <vt:lpstr>Key Dates to Remember!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Enhancements in Practice Manager</dc:title>
  <dc:creator>Cortnie Sproul</dc:creator>
  <cp:lastModifiedBy>Stiadmin</cp:lastModifiedBy>
  <cp:revision>471</cp:revision>
  <cp:lastPrinted>2016-06-08T15:31:01Z</cp:lastPrinted>
  <dcterms:created xsi:type="dcterms:W3CDTF">2015-09-08T15:52:01Z</dcterms:created>
  <dcterms:modified xsi:type="dcterms:W3CDTF">2016-11-30T17:28:28Z</dcterms:modified>
</cp:coreProperties>
</file>